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3zWnSX1xdL6Q8BV597jbNg==" hashData="a2j01R3kFf0Sx90GTwCR2LITJA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5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ACFD-BA33-425F-A052-D7EC105C97BC}" type="datetimeFigureOut">
              <a:rPr lang="el-GR" smtClean="0"/>
              <a:pPr/>
              <a:t>15/5/2020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717E-0ED0-48B8-849E-C1062E94ACF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Έλλειψη"/>
          <p:cNvSpPr/>
          <p:nvPr/>
        </p:nvSpPr>
        <p:spPr>
          <a:xfrm>
            <a:off x="1058598" y="156064"/>
            <a:ext cx="6552728" cy="6552728"/>
          </a:xfrm>
          <a:prstGeom prst="ellipse">
            <a:avLst/>
          </a:prstGeom>
          <a:solidFill>
            <a:srgbClr val="92D050">
              <a:alpha val="95000"/>
            </a:srgbClr>
          </a:solidFill>
          <a:ln w="2508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Courier New" pitchFamily="49" charset="0"/>
                <a:cs typeface="Courier New" pitchFamily="49" charset="0"/>
              </a:rPr>
              <a:t>The   Time</a:t>
            </a:r>
            <a:endParaRPr lang="el-GR" sz="8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3" name="12 - Ομάδα"/>
          <p:cNvGrpSpPr/>
          <p:nvPr/>
        </p:nvGrpSpPr>
        <p:grpSpPr>
          <a:xfrm>
            <a:off x="3707904" y="1279520"/>
            <a:ext cx="1465779" cy="5146432"/>
            <a:chOff x="3707904" y="1279520"/>
            <a:chExt cx="1465779" cy="5146432"/>
          </a:xfrm>
        </p:grpSpPr>
        <p:sp>
          <p:nvSpPr>
            <p:cNvPr id="10" name="9 - Βέλος προς τα κάτω"/>
            <p:cNvSpPr/>
            <p:nvPr/>
          </p:nvSpPr>
          <p:spPr>
            <a:xfrm>
              <a:off x="3923928" y="3068960"/>
              <a:ext cx="792088" cy="335699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Βέλος προς τα κάτω"/>
            <p:cNvSpPr/>
            <p:nvPr/>
          </p:nvSpPr>
          <p:spPr>
            <a:xfrm rot="12819287">
              <a:off x="4381595" y="1279520"/>
              <a:ext cx="792088" cy="163136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2" name="11 - Ομάδα"/>
            <p:cNvGrpSpPr/>
            <p:nvPr/>
          </p:nvGrpSpPr>
          <p:grpSpPr>
            <a:xfrm>
              <a:off x="3707904" y="2204864"/>
              <a:ext cx="1224136" cy="1224136"/>
              <a:chOff x="3707904" y="2204864"/>
              <a:chExt cx="1224136" cy="1224136"/>
            </a:xfrm>
          </p:grpSpPr>
          <p:sp>
            <p:nvSpPr>
              <p:cNvPr id="4" name="3 - Έλλειψη"/>
              <p:cNvSpPr/>
              <p:nvPr/>
            </p:nvSpPr>
            <p:spPr>
              <a:xfrm>
                <a:off x="3707904" y="2204864"/>
                <a:ext cx="1224136" cy="1224136"/>
              </a:xfrm>
              <a:prstGeom prst="ellipse">
                <a:avLst/>
              </a:prstGeom>
              <a:solidFill>
                <a:srgbClr val="E3E58D">
                  <a:alpha val="98824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027" name="Picture 3" descr="C:\Users\konstantina\AppData\Local\Microsoft\Windows\Temporary Internet Files\Content.IE5\AKVR34OB\cartoon-718659_960_72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95936" y="2420888"/>
                <a:ext cx="648072" cy="449600"/>
              </a:xfrm>
              <a:prstGeom prst="rect">
                <a:avLst/>
              </a:prstGeom>
              <a:noFill/>
            </p:spPr>
          </p:pic>
          <p:sp>
            <p:nvSpPr>
              <p:cNvPr id="7" name="6 - Έλλειψη"/>
              <p:cNvSpPr/>
              <p:nvPr/>
            </p:nvSpPr>
            <p:spPr>
              <a:xfrm>
                <a:off x="4211960" y="2924944"/>
                <a:ext cx="216024" cy="21602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7 - Τόξο"/>
              <p:cNvSpPr/>
              <p:nvPr/>
            </p:nvSpPr>
            <p:spPr>
              <a:xfrm rot="8079579">
                <a:off x="3825264" y="2394231"/>
                <a:ext cx="914400" cy="914400"/>
              </a:xfrm>
              <a:prstGeom prst="arc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pic>
        <p:nvPicPr>
          <p:cNvPr id="16" name="alarmwav.wav">
            <a:hlinkClick r:id="" action="ppaction://media"/>
          </p:cNvPr>
          <p:cNvPicPr>
            <a:picLocks noRot="1" noChangeAspect="1"/>
          </p:cNvPicPr>
          <p:nvPr>
            <a:wavAudioFile r:embed="rId1" name="alarmwav.wav"/>
          </p:nvPr>
        </p:nvPicPr>
        <p:blipFill>
          <a:blip r:embed="rId4" cstate="print"/>
          <a:stretch>
            <a:fillRect/>
          </a:stretch>
        </p:blipFill>
        <p:spPr>
          <a:xfrm>
            <a:off x="5148064" y="3645024"/>
            <a:ext cx="304800" cy="304800"/>
          </a:xfrm>
          <a:prstGeom prst="rect">
            <a:avLst/>
          </a:prstGeom>
        </p:spPr>
      </p:pic>
      <p:sp>
        <p:nvSpPr>
          <p:cNvPr id="17" name="16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873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58681 L -0.0092 4.444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873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1 - Εικόνα" descr="alarm-161067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3310380" cy="4293096"/>
          </a:xfrm>
          <a:prstGeom prst="rect">
            <a:avLst/>
          </a:prstGeom>
        </p:spPr>
      </p:pic>
      <p:sp>
        <p:nvSpPr>
          <p:cNvPr id="3" name="2 - Ορθογώνιο"/>
          <p:cNvSpPr/>
          <p:nvPr/>
        </p:nvSpPr>
        <p:spPr>
          <a:xfrm>
            <a:off x="251520" y="404664"/>
            <a:ext cx="889248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 English the minutes come before the hours.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75856" y="1124744"/>
            <a:ext cx="540060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It’s twenty past one.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355976" y="2204864"/>
            <a:ext cx="324036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Key words</a:t>
            </a:r>
            <a:endParaRPr lang="el-GR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954264" y="2954660"/>
            <a:ext cx="20882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● o’clock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012160" y="2924944"/>
            <a:ext cx="20882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ακριβώς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940820" y="3437508"/>
            <a:ext cx="20882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● quarter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012160" y="3407916"/>
            <a:ext cx="20882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τέταρτο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648596" y="3933056"/>
            <a:ext cx="20882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● half 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787752" y="3865364"/>
            <a:ext cx="20882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μισή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3661296" y="4394944"/>
            <a:ext cx="20882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● past 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3483496" y="4856832"/>
            <a:ext cx="20882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● to 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5669136" y="4352404"/>
            <a:ext cx="20882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και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5753720" y="4788644"/>
            <a:ext cx="20882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παρά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4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4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4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1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7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4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4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700"/>
                            </p:stCondLst>
                            <p:childTnLst>
                              <p:par>
                                <p:cTn id="9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10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4300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79 - Ορθογώνιο"/>
          <p:cNvSpPr/>
          <p:nvPr/>
        </p:nvSpPr>
        <p:spPr>
          <a:xfrm>
            <a:off x="1499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873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2" name="21 - Ομάδα"/>
          <p:cNvGrpSpPr/>
          <p:nvPr/>
        </p:nvGrpSpPr>
        <p:grpSpPr>
          <a:xfrm>
            <a:off x="2423808" y="1079024"/>
            <a:ext cx="4392488" cy="4438208"/>
            <a:chOff x="323528" y="1183954"/>
            <a:chExt cx="4392488" cy="4438208"/>
          </a:xfrm>
        </p:grpSpPr>
        <p:sp>
          <p:nvSpPr>
            <p:cNvPr id="9" name="8 - Έλλειψη"/>
            <p:cNvSpPr/>
            <p:nvPr/>
          </p:nvSpPr>
          <p:spPr>
            <a:xfrm>
              <a:off x="323528" y="1229674"/>
              <a:ext cx="4392488" cy="439248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Έλλειψη"/>
            <p:cNvSpPr/>
            <p:nvPr/>
          </p:nvSpPr>
          <p:spPr>
            <a:xfrm>
              <a:off x="3371680" y="1568840"/>
              <a:ext cx="432048" cy="72008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10 - Έλλειψη"/>
            <p:cNvSpPr/>
            <p:nvPr/>
          </p:nvSpPr>
          <p:spPr>
            <a:xfrm>
              <a:off x="4018750" y="2275870"/>
              <a:ext cx="432048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2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11 - Έλλειψη"/>
            <p:cNvSpPr/>
            <p:nvPr/>
          </p:nvSpPr>
          <p:spPr>
            <a:xfrm>
              <a:off x="4216120" y="3132800"/>
              <a:ext cx="432048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3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12 - Έλλειψη"/>
            <p:cNvSpPr/>
            <p:nvPr/>
          </p:nvSpPr>
          <p:spPr>
            <a:xfrm>
              <a:off x="3933810" y="4019710"/>
              <a:ext cx="432048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4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13 - Έλλειψη"/>
            <p:cNvSpPr/>
            <p:nvPr/>
          </p:nvSpPr>
          <p:spPr>
            <a:xfrm>
              <a:off x="3306730" y="4529994"/>
              <a:ext cx="432048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5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14 - Έλλειψη"/>
            <p:cNvSpPr/>
            <p:nvPr/>
          </p:nvSpPr>
          <p:spPr>
            <a:xfrm>
              <a:off x="2320390" y="4819180"/>
              <a:ext cx="432048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6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15 - Έλλειψη"/>
            <p:cNvSpPr/>
            <p:nvPr/>
          </p:nvSpPr>
          <p:spPr>
            <a:xfrm>
              <a:off x="1288080" y="4581840"/>
              <a:ext cx="432048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7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16 - Έλλειψη"/>
            <p:cNvSpPr/>
            <p:nvPr/>
          </p:nvSpPr>
          <p:spPr>
            <a:xfrm>
              <a:off x="795910" y="4014720"/>
              <a:ext cx="432048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8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17 - Έλλειψη"/>
            <p:cNvSpPr/>
            <p:nvPr/>
          </p:nvSpPr>
          <p:spPr>
            <a:xfrm>
              <a:off x="588550" y="3177780"/>
              <a:ext cx="432048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9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18 - Έλλειψη"/>
            <p:cNvSpPr/>
            <p:nvPr/>
          </p:nvSpPr>
          <p:spPr>
            <a:xfrm>
              <a:off x="561070" y="2355830"/>
              <a:ext cx="857848" cy="72008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10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19 - Έλλειψη"/>
            <p:cNvSpPr/>
            <p:nvPr/>
          </p:nvSpPr>
          <p:spPr>
            <a:xfrm>
              <a:off x="998280" y="1533880"/>
              <a:ext cx="1035788" cy="98605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</a:rPr>
                <a:t>11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20 - Έλλειψη"/>
            <p:cNvSpPr/>
            <p:nvPr/>
          </p:nvSpPr>
          <p:spPr>
            <a:xfrm>
              <a:off x="2051220" y="1183954"/>
              <a:ext cx="1080120" cy="93610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2</a:t>
              </a:r>
              <a:endParaRPr lang="el-GR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2 - Ισοσκελές τρίγωνο"/>
          <p:cNvSpPr/>
          <p:nvPr/>
        </p:nvSpPr>
        <p:spPr>
          <a:xfrm rot="10800000">
            <a:off x="7464368" y="3032956"/>
            <a:ext cx="252885" cy="2124236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6" name="25 - Ομάδα"/>
          <p:cNvGrpSpPr/>
          <p:nvPr/>
        </p:nvGrpSpPr>
        <p:grpSpPr>
          <a:xfrm>
            <a:off x="4584048" y="1196752"/>
            <a:ext cx="300080" cy="4317538"/>
            <a:chOff x="5796136" y="1196752"/>
            <a:chExt cx="300080" cy="4317538"/>
          </a:xfrm>
        </p:grpSpPr>
        <p:sp>
          <p:nvSpPr>
            <p:cNvPr id="23" name="22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4" name="23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8" name="27 - Ομάδα"/>
          <p:cNvGrpSpPr/>
          <p:nvPr/>
        </p:nvGrpSpPr>
        <p:grpSpPr>
          <a:xfrm rot="1860000">
            <a:off x="4456264" y="2025492"/>
            <a:ext cx="288032" cy="2733210"/>
            <a:chOff x="8460432" y="3068960"/>
            <a:chExt cx="288032" cy="2733210"/>
          </a:xfrm>
        </p:grpSpPr>
        <p:sp>
          <p:nvSpPr>
            <p:cNvPr id="25" name="24 - Ισοσκελές τρίγωνο"/>
            <p:cNvSpPr/>
            <p:nvPr/>
          </p:nvSpPr>
          <p:spPr>
            <a:xfrm>
              <a:off x="8460432" y="3068960"/>
              <a:ext cx="288032" cy="13680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26 - Ισοσκελές τρίγωνο"/>
            <p:cNvSpPr/>
            <p:nvPr/>
          </p:nvSpPr>
          <p:spPr>
            <a:xfrm flipV="1">
              <a:off x="8460432" y="4434170"/>
              <a:ext cx="288032" cy="136800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9" name="28 - Ορθογώνιο"/>
          <p:cNvSpPr/>
          <p:nvPr/>
        </p:nvSpPr>
        <p:spPr>
          <a:xfrm>
            <a:off x="3360472" y="464624"/>
            <a:ext cx="24482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o’clock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5871646" y="1526532"/>
            <a:ext cx="24482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five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past</a:t>
            </a:r>
            <a:endParaRPr lang="el-GR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6218238" y="2294524"/>
            <a:ext cx="24482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ten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past</a:t>
            </a:r>
            <a:endParaRPr lang="el-GR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6766984" y="3146572"/>
            <a:ext cx="24482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quarter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past</a:t>
            </a:r>
            <a:endParaRPr lang="el-GR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32 - Ορθογώνιο"/>
          <p:cNvSpPr/>
          <p:nvPr/>
        </p:nvSpPr>
        <p:spPr>
          <a:xfrm>
            <a:off x="6416330" y="4133530"/>
            <a:ext cx="24482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twenty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past</a:t>
            </a:r>
            <a:endParaRPr lang="el-GR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33 - Ορθογώνιο"/>
          <p:cNvSpPr/>
          <p:nvPr/>
        </p:nvSpPr>
        <p:spPr>
          <a:xfrm>
            <a:off x="5600986" y="4955598"/>
            <a:ext cx="37079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twenty-five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past</a:t>
            </a:r>
            <a:endParaRPr lang="el-GR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34 - Ορθογώνιο"/>
          <p:cNvSpPr/>
          <p:nvPr/>
        </p:nvSpPr>
        <p:spPr>
          <a:xfrm>
            <a:off x="3462460" y="5718546"/>
            <a:ext cx="24482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half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past</a:t>
            </a:r>
            <a:endParaRPr lang="el-GR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35 - Ορθογώνιο"/>
          <p:cNvSpPr/>
          <p:nvPr/>
        </p:nvSpPr>
        <p:spPr>
          <a:xfrm>
            <a:off x="981896" y="1580168"/>
            <a:ext cx="24482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five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</a:t>
            </a:r>
            <a:endParaRPr lang="el-GR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36 - Ορθογώνιο"/>
          <p:cNvSpPr/>
          <p:nvPr/>
        </p:nvSpPr>
        <p:spPr>
          <a:xfrm>
            <a:off x="674462" y="2344688"/>
            <a:ext cx="24482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ten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</a:t>
            </a:r>
            <a:endParaRPr lang="el-GR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37 - Ορθογώνιο"/>
          <p:cNvSpPr/>
          <p:nvPr/>
        </p:nvSpPr>
        <p:spPr>
          <a:xfrm>
            <a:off x="224850" y="3212976"/>
            <a:ext cx="24482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quarter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</a:t>
            </a:r>
            <a:endParaRPr lang="el-GR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486036" y="4143196"/>
            <a:ext cx="244827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twenty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</a:t>
            </a:r>
          </a:p>
        </p:txBody>
      </p:sp>
      <p:sp>
        <p:nvSpPr>
          <p:cNvPr id="40" name="39 - Ορθογώνιο"/>
          <p:cNvSpPr/>
          <p:nvPr/>
        </p:nvSpPr>
        <p:spPr>
          <a:xfrm>
            <a:off x="31480" y="4884400"/>
            <a:ext cx="37079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twenty-five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to</a:t>
            </a:r>
          </a:p>
        </p:txBody>
      </p:sp>
      <p:grpSp>
        <p:nvGrpSpPr>
          <p:cNvPr id="44" name="43 - Ομάδα"/>
          <p:cNvGrpSpPr/>
          <p:nvPr/>
        </p:nvGrpSpPr>
        <p:grpSpPr>
          <a:xfrm rot="2040000">
            <a:off x="4549693" y="1199042"/>
            <a:ext cx="300080" cy="4317538"/>
            <a:chOff x="5796136" y="1196752"/>
            <a:chExt cx="300080" cy="4317538"/>
          </a:xfrm>
        </p:grpSpPr>
        <p:sp>
          <p:nvSpPr>
            <p:cNvPr id="45" name="44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45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47" name="46 - Ομάδα"/>
          <p:cNvGrpSpPr/>
          <p:nvPr/>
        </p:nvGrpSpPr>
        <p:grpSpPr>
          <a:xfrm rot="4020000">
            <a:off x="4469422" y="1127609"/>
            <a:ext cx="300080" cy="4317538"/>
            <a:chOff x="5796136" y="1196752"/>
            <a:chExt cx="300080" cy="4317538"/>
          </a:xfrm>
        </p:grpSpPr>
        <p:sp>
          <p:nvSpPr>
            <p:cNvPr id="48" name="47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48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0" name="49 - Ομάδα"/>
          <p:cNvGrpSpPr/>
          <p:nvPr/>
        </p:nvGrpSpPr>
        <p:grpSpPr>
          <a:xfrm rot="5460000">
            <a:off x="4463566" y="1171721"/>
            <a:ext cx="300080" cy="4317538"/>
            <a:chOff x="5796136" y="1196752"/>
            <a:chExt cx="300080" cy="4317538"/>
          </a:xfrm>
        </p:grpSpPr>
        <p:sp>
          <p:nvSpPr>
            <p:cNvPr id="51" name="50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2" name="51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3" name="52 - Ομάδα"/>
          <p:cNvGrpSpPr/>
          <p:nvPr/>
        </p:nvGrpSpPr>
        <p:grpSpPr>
          <a:xfrm rot="7140000">
            <a:off x="4434826" y="1241900"/>
            <a:ext cx="300080" cy="4317538"/>
            <a:chOff x="5796136" y="1196752"/>
            <a:chExt cx="300080" cy="4317538"/>
          </a:xfrm>
        </p:grpSpPr>
        <p:sp>
          <p:nvSpPr>
            <p:cNvPr id="54" name="53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54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6" name="55 - Ομάδα"/>
          <p:cNvGrpSpPr/>
          <p:nvPr/>
        </p:nvGrpSpPr>
        <p:grpSpPr>
          <a:xfrm rot="9000000">
            <a:off x="4528143" y="1088680"/>
            <a:ext cx="300080" cy="4317538"/>
            <a:chOff x="5796136" y="1196752"/>
            <a:chExt cx="300080" cy="4317538"/>
          </a:xfrm>
        </p:grpSpPr>
        <p:sp>
          <p:nvSpPr>
            <p:cNvPr id="57" name="56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57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9" name="58 - Ομάδα"/>
          <p:cNvGrpSpPr/>
          <p:nvPr/>
        </p:nvGrpSpPr>
        <p:grpSpPr>
          <a:xfrm rot="10980000">
            <a:off x="4563212" y="1126568"/>
            <a:ext cx="300080" cy="4317538"/>
            <a:chOff x="5796136" y="1196752"/>
            <a:chExt cx="300080" cy="4317538"/>
          </a:xfrm>
        </p:grpSpPr>
        <p:sp>
          <p:nvSpPr>
            <p:cNvPr id="60" name="59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1" name="60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2" name="61 - Ομάδα"/>
          <p:cNvGrpSpPr/>
          <p:nvPr/>
        </p:nvGrpSpPr>
        <p:grpSpPr>
          <a:xfrm rot="10980000">
            <a:off x="4031235" y="1260734"/>
            <a:ext cx="980053" cy="4044072"/>
            <a:chOff x="5808184" y="1470218"/>
            <a:chExt cx="980053" cy="4044072"/>
          </a:xfrm>
        </p:grpSpPr>
        <p:sp>
          <p:nvSpPr>
            <p:cNvPr id="63" name="62 - Ισοσκελές τρίγωνο"/>
            <p:cNvSpPr/>
            <p:nvPr/>
          </p:nvSpPr>
          <p:spPr>
            <a:xfrm rot="2100000">
              <a:off x="6500205" y="1470218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4" name="63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65" name="64 - Ομάδα"/>
          <p:cNvGrpSpPr/>
          <p:nvPr/>
        </p:nvGrpSpPr>
        <p:grpSpPr>
          <a:xfrm rot="14460000">
            <a:off x="4552808" y="1201646"/>
            <a:ext cx="300080" cy="4317538"/>
            <a:chOff x="5796136" y="1196752"/>
            <a:chExt cx="300080" cy="4317538"/>
          </a:xfrm>
        </p:grpSpPr>
        <p:sp>
          <p:nvSpPr>
            <p:cNvPr id="66" name="65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7" name="66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1" name="70 - Ομάδα"/>
          <p:cNvGrpSpPr/>
          <p:nvPr/>
        </p:nvGrpSpPr>
        <p:grpSpPr>
          <a:xfrm rot="16140000">
            <a:off x="4583288" y="1232126"/>
            <a:ext cx="300080" cy="4317538"/>
            <a:chOff x="5796136" y="1196752"/>
            <a:chExt cx="300080" cy="4317538"/>
          </a:xfrm>
        </p:grpSpPr>
        <p:sp>
          <p:nvSpPr>
            <p:cNvPr id="72" name="71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3" name="72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4" name="73 - Ομάδα"/>
          <p:cNvGrpSpPr/>
          <p:nvPr/>
        </p:nvGrpSpPr>
        <p:grpSpPr>
          <a:xfrm rot="17880000">
            <a:off x="4430888" y="1308326"/>
            <a:ext cx="300080" cy="4317538"/>
            <a:chOff x="5796136" y="1196752"/>
            <a:chExt cx="300080" cy="4317538"/>
          </a:xfrm>
        </p:grpSpPr>
        <p:sp>
          <p:nvSpPr>
            <p:cNvPr id="75" name="74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6" name="75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77" name="76 - Ομάδα"/>
          <p:cNvGrpSpPr/>
          <p:nvPr/>
        </p:nvGrpSpPr>
        <p:grpSpPr>
          <a:xfrm rot="19500000">
            <a:off x="4430888" y="1155926"/>
            <a:ext cx="300080" cy="4317538"/>
            <a:chOff x="5796136" y="1196752"/>
            <a:chExt cx="300080" cy="4317538"/>
          </a:xfrm>
        </p:grpSpPr>
        <p:sp>
          <p:nvSpPr>
            <p:cNvPr id="78" name="77 - Ισοσκελές τρίγωνο"/>
            <p:cNvSpPr/>
            <p:nvPr/>
          </p:nvSpPr>
          <p:spPr>
            <a:xfrm>
              <a:off x="5796136" y="1196752"/>
              <a:ext cx="288032" cy="216024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9" name="78 - Ισοσκελές τρίγωνο"/>
            <p:cNvSpPr/>
            <p:nvPr/>
          </p:nvSpPr>
          <p:spPr>
            <a:xfrm flipV="1">
              <a:off x="5808184" y="3354050"/>
              <a:ext cx="288032" cy="216024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7 - Έλλειψη"/>
          <p:cNvSpPr/>
          <p:nvPr/>
        </p:nvSpPr>
        <p:spPr>
          <a:xfrm>
            <a:off x="4326496" y="3053720"/>
            <a:ext cx="720080" cy="7200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9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8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8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9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27584" y="476672"/>
            <a:ext cx="74888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Let’s have a look at some examples.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560090" y="1348068"/>
            <a:ext cx="453650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It’s two o’clock.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962862" y="2648918"/>
            <a:ext cx="504056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It’s quarter past eight.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870650" y="3997561"/>
            <a:ext cx="4464496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It’s half past ten.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93815" y="5142489"/>
            <a:ext cx="489654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It’s twenty past eleven.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7" name="26 - Ομάδα"/>
          <p:cNvGrpSpPr/>
          <p:nvPr/>
        </p:nvGrpSpPr>
        <p:grpSpPr>
          <a:xfrm>
            <a:off x="827584" y="1304624"/>
            <a:ext cx="1656184" cy="936104"/>
            <a:chOff x="827584" y="1304624"/>
            <a:chExt cx="1656184" cy="936104"/>
          </a:xfrm>
        </p:grpSpPr>
        <p:sp>
          <p:nvSpPr>
            <p:cNvPr id="24" name="23 - Ορθογώνιο"/>
            <p:cNvSpPr/>
            <p:nvPr/>
          </p:nvSpPr>
          <p:spPr>
            <a:xfrm>
              <a:off x="899592" y="1340768"/>
              <a:ext cx="151216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2:00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  <p:sp>
          <p:nvSpPr>
            <p:cNvPr id="18" name="17 - Πλαίσιο"/>
            <p:cNvSpPr/>
            <p:nvPr/>
          </p:nvSpPr>
          <p:spPr>
            <a:xfrm>
              <a:off x="827584" y="1304624"/>
              <a:ext cx="1656184" cy="936104"/>
            </a:xfrm>
            <a:prstGeom prst="fram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27 - Ομάδα"/>
          <p:cNvGrpSpPr/>
          <p:nvPr/>
        </p:nvGrpSpPr>
        <p:grpSpPr>
          <a:xfrm>
            <a:off x="827584" y="2621642"/>
            <a:ext cx="1656184" cy="936104"/>
            <a:chOff x="827584" y="2621642"/>
            <a:chExt cx="1656184" cy="936104"/>
          </a:xfrm>
        </p:grpSpPr>
        <p:sp>
          <p:nvSpPr>
            <p:cNvPr id="23" name="22 - Ορθογώνιο"/>
            <p:cNvSpPr/>
            <p:nvPr/>
          </p:nvSpPr>
          <p:spPr>
            <a:xfrm>
              <a:off x="899592" y="2636912"/>
              <a:ext cx="151216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8:15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  <p:sp>
          <p:nvSpPr>
            <p:cNvPr id="19" name="18 - Πλαίσιο"/>
            <p:cNvSpPr/>
            <p:nvPr/>
          </p:nvSpPr>
          <p:spPr>
            <a:xfrm>
              <a:off x="827584" y="2621642"/>
              <a:ext cx="1656184" cy="936104"/>
            </a:xfrm>
            <a:prstGeom prst="fram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28 - Ομάδα"/>
          <p:cNvGrpSpPr/>
          <p:nvPr/>
        </p:nvGrpSpPr>
        <p:grpSpPr>
          <a:xfrm>
            <a:off x="827584" y="3941882"/>
            <a:ext cx="1656184" cy="936104"/>
            <a:chOff x="827584" y="3941882"/>
            <a:chExt cx="1656184" cy="936104"/>
          </a:xfrm>
        </p:grpSpPr>
        <p:sp>
          <p:nvSpPr>
            <p:cNvPr id="25" name="24 - Ορθογώνιο"/>
            <p:cNvSpPr/>
            <p:nvPr/>
          </p:nvSpPr>
          <p:spPr>
            <a:xfrm>
              <a:off x="869612" y="3975084"/>
              <a:ext cx="151216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10:30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  <p:sp>
          <p:nvSpPr>
            <p:cNvPr id="20" name="19 - Πλαίσιο"/>
            <p:cNvSpPr/>
            <p:nvPr/>
          </p:nvSpPr>
          <p:spPr>
            <a:xfrm>
              <a:off x="827584" y="3941882"/>
              <a:ext cx="1656184" cy="936104"/>
            </a:xfrm>
            <a:prstGeom prst="fram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29 - Ομάδα"/>
          <p:cNvGrpSpPr/>
          <p:nvPr/>
        </p:nvGrpSpPr>
        <p:grpSpPr>
          <a:xfrm>
            <a:off x="827584" y="5195718"/>
            <a:ext cx="1656184" cy="936104"/>
            <a:chOff x="827584" y="5195718"/>
            <a:chExt cx="1656184" cy="936104"/>
          </a:xfrm>
        </p:grpSpPr>
        <p:sp>
          <p:nvSpPr>
            <p:cNvPr id="26" name="25 - Ορθογώνιο"/>
            <p:cNvSpPr/>
            <p:nvPr/>
          </p:nvSpPr>
          <p:spPr>
            <a:xfrm>
              <a:off x="899592" y="5229200"/>
              <a:ext cx="151216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11:20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  <p:sp>
          <p:nvSpPr>
            <p:cNvPr id="21" name="20 - Πλαίσιο"/>
            <p:cNvSpPr/>
            <p:nvPr/>
          </p:nvSpPr>
          <p:spPr>
            <a:xfrm>
              <a:off x="827584" y="5195718"/>
              <a:ext cx="1656184" cy="936104"/>
            </a:xfrm>
            <a:prstGeom prst="fram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sp>
        <p:nvSpPr>
          <p:cNvPr id="31" name="3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873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3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8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- Ομάδα"/>
          <p:cNvGrpSpPr/>
          <p:nvPr/>
        </p:nvGrpSpPr>
        <p:grpSpPr>
          <a:xfrm>
            <a:off x="755576" y="548680"/>
            <a:ext cx="1656184" cy="936104"/>
            <a:chOff x="755576" y="548680"/>
            <a:chExt cx="1656184" cy="936104"/>
          </a:xfrm>
        </p:grpSpPr>
        <p:sp>
          <p:nvSpPr>
            <p:cNvPr id="8" name="7 - Ορθογώνιο"/>
            <p:cNvSpPr/>
            <p:nvPr/>
          </p:nvSpPr>
          <p:spPr>
            <a:xfrm>
              <a:off x="827584" y="620688"/>
              <a:ext cx="151216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12:40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  <p:sp>
          <p:nvSpPr>
            <p:cNvPr id="2" name="1 - Πλαίσιο"/>
            <p:cNvSpPr/>
            <p:nvPr/>
          </p:nvSpPr>
          <p:spPr>
            <a:xfrm>
              <a:off x="755576" y="548680"/>
              <a:ext cx="1656184" cy="936104"/>
            </a:xfrm>
            <a:prstGeom prst="fram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12 - Ομάδα"/>
          <p:cNvGrpSpPr/>
          <p:nvPr/>
        </p:nvGrpSpPr>
        <p:grpSpPr>
          <a:xfrm>
            <a:off x="755576" y="1916832"/>
            <a:ext cx="1656184" cy="936104"/>
            <a:chOff x="755576" y="1916832"/>
            <a:chExt cx="1656184" cy="936104"/>
          </a:xfrm>
        </p:grpSpPr>
        <p:sp>
          <p:nvSpPr>
            <p:cNvPr id="9" name="8 - Ορθογώνιο"/>
            <p:cNvSpPr/>
            <p:nvPr/>
          </p:nvSpPr>
          <p:spPr>
            <a:xfrm>
              <a:off x="824642" y="1958860"/>
              <a:ext cx="151216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9:45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  <p:sp>
          <p:nvSpPr>
            <p:cNvPr id="3" name="2 - Πλαίσιο"/>
            <p:cNvSpPr/>
            <p:nvPr/>
          </p:nvSpPr>
          <p:spPr>
            <a:xfrm>
              <a:off x="755576" y="1916832"/>
              <a:ext cx="1656184" cy="936104"/>
            </a:xfrm>
            <a:prstGeom prst="fram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sp>
        <p:nvSpPr>
          <p:cNvPr id="4" name="3 - Ορθογώνιο"/>
          <p:cNvSpPr/>
          <p:nvPr/>
        </p:nvSpPr>
        <p:spPr>
          <a:xfrm>
            <a:off x="2262420" y="539741"/>
            <a:ext cx="532859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It’s twenty to one.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333929" y="1925645"/>
            <a:ext cx="525658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It’s quarter to ten.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400224" y="3119122"/>
            <a:ext cx="4824536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It’s five to three.</a:t>
            </a:r>
            <a:endParaRPr lang="el-GR" sz="24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4" name="13 - Ομάδα"/>
          <p:cNvGrpSpPr/>
          <p:nvPr/>
        </p:nvGrpSpPr>
        <p:grpSpPr>
          <a:xfrm>
            <a:off x="755576" y="3140968"/>
            <a:ext cx="1656184" cy="936104"/>
            <a:chOff x="755576" y="3140968"/>
            <a:chExt cx="1656184" cy="936104"/>
          </a:xfrm>
        </p:grpSpPr>
        <p:sp>
          <p:nvSpPr>
            <p:cNvPr id="10" name="9 - Ορθογώνιο"/>
            <p:cNvSpPr/>
            <p:nvPr/>
          </p:nvSpPr>
          <p:spPr>
            <a:xfrm>
              <a:off x="803488" y="3155958"/>
              <a:ext cx="1512168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14:55</a:t>
              </a:r>
              <a:endParaRPr lang="el-GR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6 - Πλαίσιο"/>
            <p:cNvSpPr/>
            <p:nvPr/>
          </p:nvSpPr>
          <p:spPr>
            <a:xfrm>
              <a:off x="755576" y="3140968"/>
              <a:ext cx="1656184" cy="936104"/>
            </a:xfrm>
            <a:prstGeom prst="fram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sp>
        <p:nvSpPr>
          <p:cNvPr id="15" name="14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873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52 - Εικόνα" descr="angry-donald-duck-coloring-p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060848"/>
            <a:ext cx="3053716" cy="4437112"/>
          </a:xfrm>
          <a:prstGeom prst="rect">
            <a:avLst/>
          </a:prstGeom>
        </p:spPr>
      </p:pic>
      <p:sp>
        <p:nvSpPr>
          <p:cNvPr id="61" name="6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873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Επεξήγηση με στρογγυλεμένο παραλληλόγραμμο"/>
          <p:cNvSpPr/>
          <p:nvPr/>
        </p:nvSpPr>
        <p:spPr>
          <a:xfrm>
            <a:off x="1115616" y="404664"/>
            <a:ext cx="2520280" cy="1512168"/>
          </a:xfrm>
          <a:prstGeom prst="wedgeRoundRectCallout">
            <a:avLst>
              <a:gd name="adj1" fmla="val 16638"/>
              <a:gd name="adj2" fmla="val 10818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Excuse me! What time is </a:t>
            </a:r>
            <a:r>
              <a:rPr lang="en-US" sz="24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it,please</a:t>
            </a:r>
            <a:r>
              <a:rPr 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?</a:t>
            </a:r>
          </a:p>
          <a:p>
            <a:pPr algn="ctr"/>
            <a:endParaRPr lang="el-GR" dirty="0"/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1107350" y="392616"/>
            <a:ext cx="2520280" cy="1512168"/>
          </a:xfrm>
          <a:prstGeom prst="wedgeRoundRectCallout">
            <a:avLst>
              <a:gd name="adj1" fmla="val 17233"/>
              <a:gd name="adj2" fmla="val 11314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Excuse. me! What is the time, please?</a:t>
            </a:r>
            <a:endParaRPr lang="el-GR" sz="2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5" name="4 - Ομάδα"/>
          <p:cNvGrpSpPr/>
          <p:nvPr/>
        </p:nvGrpSpPr>
        <p:grpSpPr>
          <a:xfrm flipH="1">
            <a:off x="6084168" y="692696"/>
            <a:ext cx="3312368" cy="5589240"/>
            <a:chOff x="755576" y="0"/>
            <a:chExt cx="3410417" cy="6591487"/>
          </a:xfrm>
        </p:grpSpPr>
        <p:grpSp>
          <p:nvGrpSpPr>
            <p:cNvPr id="6" name="110 - Ομάδα"/>
            <p:cNvGrpSpPr/>
            <p:nvPr/>
          </p:nvGrpSpPr>
          <p:grpSpPr>
            <a:xfrm>
              <a:off x="755576" y="0"/>
              <a:ext cx="3410417" cy="4370592"/>
              <a:chOff x="1763688" y="548680"/>
              <a:chExt cx="3410417" cy="4370592"/>
            </a:xfrm>
          </p:grpSpPr>
          <p:cxnSp>
            <p:nvCxnSpPr>
              <p:cNvPr id="13" name="12 - Ευθεία γραμμή σύνδεσης"/>
              <p:cNvCxnSpPr>
                <a:endCxn id="49" idx="2"/>
              </p:cNvCxnSpPr>
              <p:nvPr/>
            </p:nvCxnSpPr>
            <p:spPr>
              <a:xfrm flipH="1" flipV="1">
                <a:off x="4422948" y="1033974"/>
                <a:ext cx="221060" cy="2347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13 - Τόξο"/>
              <p:cNvSpPr/>
              <p:nvPr/>
            </p:nvSpPr>
            <p:spPr>
              <a:xfrm rot="18209084" flipH="1">
                <a:off x="3194528" y="2838106"/>
                <a:ext cx="792088" cy="576064"/>
              </a:xfrm>
              <a:prstGeom prst="arc">
                <a:avLst>
                  <a:gd name="adj1" fmla="val 16200000"/>
                  <a:gd name="adj2" fmla="val 2092260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14 - Ελεύθερη σχεδίαση"/>
              <p:cNvSpPr/>
              <p:nvPr/>
            </p:nvSpPr>
            <p:spPr>
              <a:xfrm>
                <a:off x="3777521" y="3210393"/>
                <a:ext cx="914400" cy="237345"/>
              </a:xfrm>
              <a:custGeom>
                <a:avLst/>
                <a:gdLst>
                  <a:gd name="connsiteX0" fmla="*/ 0 w 914400"/>
                  <a:gd name="connsiteY0" fmla="*/ 237345 h 237345"/>
                  <a:gd name="connsiteX1" fmla="*/ 704538 w 914400"/>
                  <a:gd name="connsiteY1" fmla="*/ 27482 h 237345"/>
                  <a:gd name="connsiteX2" fmla="*/ 914400 w 914400"/>
                  <a:gd name="connsiteY2" fmla="*/ 72453 h 237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4400" h="237345">
                    <a:moveTo>
                      <a:pt x="0" y="237345"/>
                    </a:moveTo>
                    <a:cubicBezTo>
                      <a:pt x="276069" y="146154"/>
                      <a:pt x="552138" y="54964"/>
                      <a:pt x="704538" y="27482"/>
                    </a:cubicBezTo>
                    <a:cubicBezTo>
                      <a:pt x="856938" y="0"/>
                      <a:pt x="885669" y="36226"/>
                      <a:pt x="914400" y="72453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16" name="109 - Ομάδα"/>
              <p:cNvGrpSpPr/>
              <p:nvPr/>
            </p:nvGrpSpPr>
            <p:grpSpPr>
              <a:xfrm>
                <a:off x="1763688" y="548680"/>
                <a:ext cx="3410417" cy="4370592"/>
                <a:chOff x="1763688" y="548680"/>
                <a:chExt cx="3410417" cy="4370592"/>
              </a:xfrm>
            </p:grpSpPr>
            <p:sp>
              <p:nvSpPr>
                <p:cNvPr id="17" name="16 - Τόξο"/>
                <p:cNvSpPr/>
                <p:nvPr/>
              </p:nvSpPr>
              <p:spPr>
                <a:xfrm rot="18209084" flipV="1">
                  <a:off x="3288966" y="2761121"/>
                  <a:ext cx="456100" cy="615675"/>
                </a:xfrm>
                <a:prstGeom prst="arc">
                  <a:avLst>
                    <a:gd name="adj1" fmla="val 14582730"/>
                    <a:gd name="adj2" fmla="val 20922605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18" name="108 - Ομάδα"/>
                <p:cNvGrpSpPr/>
                <p:nvPr/>
              </p:nvGrpSpPr>
              <p:grpSpPr>
                <a:xfrm>
                  <a:off x="1763688" y="548680"/>
                  <a:ext cx="3410417" cy="4370592"/>
                  <a:chOff x="1763688" y="548680"/>
                  <a:chExt cx="3410417" cy="4370592"/>
                </a:xfrm>
              </p:grpSpPr>
              <p:sp>
                <p:nvSpPr>
                  <p:cNvPr id="19" name="18 - Ελεύθερη σχεδίαση"/>
                  <p:cNvSpPr/>
                  <p:nvPr/>
                </p:nvSpPr>
                <p:spPr>
                  <a:xfrm>
                    <a:off x="3057994" y="3013023"/>
                    <a:ext cx="976859" cy="1906249"/>
                  </a:xfrm>
                  <a:custGeom>
                    <a:avLst/>
                    <a:gdLst>
                      <a:gd name="connsiteX0" fmla="*/ 704537 w 976859"/>
                      <a:gd name="connsiteY0" fmla="*/ 224852 h 1906249"/>
                      <a:gd name="connsiteX1" fmla="*/ 749508 w 976859"/>
                      <a:gd name="connsiteY1" fmla="*/ 989351 h 1906249"/>
                      <a:gd name="connsiteX2" fmla="*/ 869429 w 976859"/>
                      <a:gd name="connsiteY2" fmla="*/ 1543987 h 1906249"/>
                      <a:gd name="connsiteX3" fmla="*/ 104931 w 976859"/>
                      <a:gd name="connsiteY3" fmla="*/ 1648918 h 1906249"/>
                      <a:gd name="connsiteX4" fmla="*/ 239842 w 976859"/>
                      <a:gd name="connsiteY4" fmla="*/ 0 h 1906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76859" h="1906249">
                        <a:moveTo>
                          <a:pt x="704537" y="224852"/>
                        </a:moveTo>
                        <a:cubicBezTo>
                          <a:pt x="713281" y="497173"/>
                          <a:pt x="722026" y="769495"/>
                          <a:pt x="749508" y="989351"/>
                        </a:cubicBezTo>
                        <a:cubicBezTo>
                          <a:pt x="776990" y="1209207"/>
                          <a:pt x="976859" y="1434059"/>
                          <a:pt x="869429" y="1543987"/>
                        </a:cubicBezTo>
                        <a:cubicBezTo>
                          <a:pt x="762000" y="1653915"/>
                          <a:pt x="209862" y="1906249"/>
                          <a:pt x="104931" y="1648918"/>
                        </a:cubicBezTo>
                        <a:cubicBezTo>
                          <a:pt x="0" y="1391587"/>
                          <a:pt x="119921" y="695793"/>
                          <a:pt x="239842" y="0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grpSp>
                <p:nvGrpSpPr>
                  <p:cNvPr id="20" name="107 - Ομάδα"/>
                  <p:cNvGrpSpPr/>
                  <p:nvPr/>
                </p:nvGrpSpPr>
                <p:grpSpPr>
                  <a:xfrm>
                    <a:off x="1763688" y="548680"/>
                    <a:ext cx="3410417" cy="4210697"/>
                    <a:chOff x="1763688" y="548680"/>
                    <a:chExt cx="3410417" cy="4210697"/>
                  </a:xfrm>
                </p:grpSpPr>
                <p:grpSp>
                  <p:nvGrpSpPr>
                    <p:cNvPr id="21" name="84 - Ομάδα"/>
                    <p:cNvGrpSpPr/>
                    <p:nvPr/>
                  </p:nvGrpSpPr>
                  <p:grpSpPr>
                    <a:xfrm>
                      <a:off x="1763688" y="548680"/>
                      <a:ext cx="2880320" cy="2404382"/>
                      <a:chOff x="1763688" y="548680"/>
                      <a:chExt cx="2880320" cy="2404382"/>
                    </a:xfrm>
                  </p:grpSpPr>
                  <p:grpSp>
                    <p:nvGrpSpPr>
                      <p:cNvPr id="36" name="62 - Ομάδα"/>
                      <p:cNvGrpSpPr/>
                      <p:nvPr/>
                    </p:nvGrpSpPr>
                    <p:grpSpPr>
                      <a:xfrm>
                        <a:off x="1763688" y="548680"/>
                        <a:ext cx="2880320" cy="1392178"/>
                        <a:chOff x="4283968" y="692695"/>
                        <a:chExt cx="2880320" cy="1392178"/>
                      </a:xfrm>
                    </p:grpSpPr>
                    <p:grpSp>
                      <p:nvGrpSpPr>
                        <p:cNvPr id="43" name="61 - Ομάδα"/>
                        <p:cNvGrpSpPr/>
                        <p:nvPr/>
                      </p:nvGrpSpPr>
                      <p:grpSpPr>
                        <a:xfrm>
                          <a:off x="4283968" y="692695"/>
                          <a:ext cx="2880320" cy="1392178"/>
                          <a:chOff x="4283968" y="692695"/>
                          <a:chExt cx="2880320" cy="1392178"/>
                        </a:xfrm>
                      </p:grpSpPr>
                      <p:cxnSp>
                        <p:nvCxnSpPr>
                          <p:cNvPr id="45" name="44 - Ευθεία γραμμή σύνδεσης"/>
                          <p:cNvCxnSpPr/>
                          <p:nvPr/>
                        </p:nvCxnSpPr>
                        <p:spPr>
                          <a:xfrm>
                            <a:off x="6372200" y="1340768"/>
                            <a:ext cx="792088" cy="7200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46" name="45 - Ελεύθερη σχεδίαση"/>
                          <p:cNvSpPr/>
                          <p:nvPr/>
                        </p:nvSpPr>
                        <p:spPr>
                          <a:xfrm>
                            <a:off x="5511047" y="932745"/>
                            <a:ext cx="357097" cy="1152128"/>
                          </a:xfrm>
                          <a:custGeom>
                            <a:avLst/>
                            <a:gdLst>
                              <a:gd name="connsiteX0" fmla="*/ 612099 w 956873"/>
                              <a:gd name="connsiteY0" fmla="*/ 0 h 1434059"/>
                              <a:gd name="connsiteX1" fmla="*/ 87443 w 956873"/>
                              <a:gd name="connsiteY1" fmla="*/ 179882 h 1434059"/>
                              <a:gd name="connsiteX2" fmla="*/ 87443 w 956873"/>
                              <a:gd name="connsiteY2" fmla="*/ 719528 h 1434059"/>
                              <a:gd name="connsiteX3" fmla="*/ 147404 w 956873"/>
                              <a:gd name="connsiteY3" fmla="*/ 1379095 h 1434059"/>
                              <a:gd name="connsiteX4" fmla="*/ 252335 w 956873"/>
                              <a:gd name="connsiteY4" fmla="*/ 1049312 h 1434059"/>
                              <a:gd name="connsiteX5" fmla="*/ 432217 w 956873"/>
                              <a:gd name="connsiteY5" fmla="*/ 1319134 h 1434059"/>
                              <a:gd name="connsiteX6" fmla="*/ 507168 w 956873"/>
                              <a:gd name="connsiteY6" fmla="*/ 704538 h 1434059"/>
                              <a:gd name="connsiteX7" fmla="*/ 956873 w 956873"/>
                              <a:gd name="connsiteY7" fmla="*/ 749508 h 14340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956873" h="1434059">
                                <a:moveTo>
                                  <a:pt x="612099" y="0"/>
                                </a:moveTo>
                                <a:cubicBezTo>
                                  <a:pt x="393492" y="29980"/>
                                  <a:pt x="174886" y="59961"/>
                                  <a:pt x="87443" y="179882"/>
                                </a:cubicBezTo>
                                <a:cubicBezTo>
                                  <a:pt x="0" y="299803"/>
                                  <a:pt x="77450" y="519659"/>
                                  <a:pt x="87443" y="719528"/>
                                </a:cubicBezTo>
                                <a:cubicBezTo>
                                  <a:pt x="97436" y="919397"/>
                                  <a:pt x="119922" y="1324131"/>
                                  <a:pt x="147404" y="1379095"/>
                                </a:cubicBezTo>
                                <a:cubicBezTo>
                                  <a:pt x="174886" y="1434059"/>
                                  <a:pt x="204866" y="1059306"/>
                                  <a:pt x="252335" y="1049312"/>
                                </a:cubicBezTo>
                                <a:cubicBezTo>
                                  <a:pt x="299804" y="1039319"/>
                                  <a:pt x="389745" y="1376596"/>
                                  <a:pt x="432217" y="1319134"/>
                                </a:cubicBezTo>
                                <a:cubicBezTo>
                                  <a:pt x="474689" y="1261672"/>
                                  <a:pt x="419725" y="799476"/>
                                  <a:pt x="507168" y="704538"/>
                                </a:cubicBezTo>
                                <a:cubicBezTo>
                                  <a:pt x="594611" y="609600"/>
                                  <a:pt x="775742" y="679554"/>
                                  <a:pt x="956873" y="749508"/>
                                </a:cubicBezTo>
                              </a:path>
                            </a:pathLst>
                          </a:custGeom>
                          <a:ln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grpSp>
                        <p:nvGrpSpPr>
                          <p:cNvPr id="47" name="60 - Ομάδα"/>
                          <p:cNvGrpSpPr/>
                          <p:nvPr/>
                        </p:nvGrpSpPr>
                        <p:grpSpPr>
                          <a:xfrm>
                            <a:off x="4283968" y="692695"/>
                            <a:ext cx="2736304" cy="1020820"/>
                            <a:chOff x="4283968" y="692695"/>
                            <a:chExt cx="2736304" cy="1020820"/>
                          </a:xfrm>
                        </p:grpSpPr>
                        <p:cxnSp>
                          <p:nvCxnSpPr>
                            <p:cNvPr id="48" name="14 - Ευθεία γραμμή σύνδεσης"/>
                            <p:cNvCxnSpPr/>
                            <p:nvPr/>
                          </p:nvCxnSpPr>
                          <p:spPr>
                            <a:xfrm>
                              <a:off x="5796136" y="1268760"/>
                              <a:ext cx="576064" cy="7200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49" name="48 - Τόξο"/>
                            <p:cNvSpPr/>
                            <p:nvPr/>
                          </p:nvSpPr>
                          <p:spPr>
                            <a:xfrm>
                              <a:off x="4283968" y="908720"/>
                              <a:ext cx="2736304" cy="804795"/>
                            </a:xfrm>
                            <a:prstGeom prst="arc">
                              <a:avLst>
                                <a:gd name="adj1" fmla="val 19636817"/>
                                <a:gd name="adj2" fmla="val 21246777"/>
                              </a:avLst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l-GR"/>
                            </a:p>
                          </p:txBody>
                        </p:sp>
                        <p:sp>
                          <p:nvSpPr>
                            <p:cNvPr id="50" name="49 - Ελεύθερη σχεδίαση"/>
                            <p:cNvSpPr/>
                            <p:nvPr/>
                          </p:nvSpPr>
                          <p:spPr>
                            <a:xfrm>
                              <a:off x="5436096" y="692695"/>
                              <a:ext cx="1008113" cy="314217"/>
                            </a:xfrm>
                            <a:custGeom>
                              <a:avLst/>
                              <a:gdLst>
                                <a:gd name="connsiteX0" fmla="*/ 272321 w 487180"/>
                                <a:gd name="connsiteY0" fmla="*/ 254833 h 274819"/>
                                <a:gd name="connsiteX1" fmla="*/ 2498 w 487180"/>
                                <a:gd name="connsiteY1" fmla="*/ 119921 h 274819"/>
                                <a:gd name="connsiteX2" fmla="*/ 287311 w 487180"/>
                                <a:gd name="connsiteY2" fmla="*/ 149901 h 274819"/>
                                <a:gd name="connsiteX3" fmla="*/ 467193 w 487180"/>
                                <a:gd name="connsiteY3" fmla="*/ 14990 h 274819"/>
                                <a:gd name="connsiteX4" fmla="*/ 407233 w 487180"/>
                                <a:gd name="connsiteY4" fmla="*/ 239842 h 274819"/>
                                <a:gd name="connsiteX5" fmla="*/ 467193 w 487180"/>
                                <a:gd name="connsiteY5" fmla="*/ 224852 h 274819"/>
                                <a:gd name="connsiteX0" fmla="*/ 272321 w 621177"/>
                                <a:gd name="connsiteY0" fmla="*/ 254833 h 271696"/>
                                <a:gd name="connsiteX1" fmla="*/ 2498 w 621177"/>
                                <a:gd name="connsiteY1" fmla="*/ 119921 h 271696"/>
                                <a:gd name="connsiteX2" fmla="*/ 287311 w 621177"/>
                                <a:gd name="connsiteY2" fmla="*/ 149901 h 271696"/>
                                <a:gd name="connsiteX3" fmla="*/ 467193 w 621177"/>
                                <a:gd name="connsiteY3" fmla="*/ 14990 h 271696"/>
                                <a:gd name="connsiteX4" fmla="*/ 407233 w 621177"/>
                                <a:gd name="connsiteY4" fmla="*/ 239842 h 271696"/>
                                <a:gd name="connsiteX5" fmla="*/ 621177 w 621177"/>
                                <a:gd name="connsiteY5" fmla="*/ 206114 h 271696"/>
                                <a:gd name="connsiteX0" fmla="*/ 272321 w 621178"/>
                                <a:gd name="connsiteY0" fmla="*/ 254833 h 299803"/>
                                <a:gd name="connsiteX1" fmla="*/ 2498 w 621178"/>
                                <a:gd name="connsiteY1" fmla="*/ 119921 h 299803"/>
                                <a:gd name="connsiteX2" fmla="*/ 287311 w 621178"/>
                                <a:gd name="connsiteY2" fmla="*/ 149901 h 299803"/>
                                <a:gd name="connsiteX3" fmla="*/ 467193 w 621178"/>
                                <a:gd name="connsiteY3" fmla="*/ 14990 h 299803"/>
                                <a:gd name="connsiteX4" fmla="*/ 407233 w 621178"/>
                                <a:gd name="connsiteY4" fmla="*/ 239842 h 299803"/>
                                <a:gd name="connsiteX5" fmla="*/ 621178 w 621178"/>
                                <a:gd name="connsiteY5" fmla="*/ 274820 h 29980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21178" h="299803">
                                  <a:moveTo>
                                    <a:pt x="272321" y="254833"/>
                                  </a:moveTo>
                                  <a:cubicBezTo>
                                    <a:pt x="136160" y="196121"/>
                                    <a:pt x="0" y="137410"/>
                                    <a:pt x="2498" y="119921"/>
                                  </a:cubicBezTo>
                                  <a:cubicBezTo>
                                    <a:pt x="4996" y="102432"/>
                                    <a:pt x="209862" y="167389"/>
                                    <a:pt x="287311" y="149901"/>
                                  </a:cubicBezTo>
                                  <a:cubicBezTo>
                                    <a:pt x="364760" y="132413"/>
                                    <a:pt x="447206" y="0"/>
                                    <a:pt x="467193" y="14990"/>
                                  </a:cubicBezTo>
                                  <a:cubicBezTo>
                                    <a:pt x="487180" y="29980"/>
                                    <a:pt x="381569" y="196537"/>
                                    <a:pt x="407233" y="239842"/>
                                  </a:cubicBezTo>
                                  <a:cubicBezTo>
                                    <a:pt x="432897" y="283147"/>
                                    <a:pt x="591198" y="299803"/>
                                    <a:pt x="621178" y="274820"/>
                                  </a:cubicBezTo>
                                </a:path>
                              </a:pathLst>
                            </a:cu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l-GR"/>
                            </a:p>
                          </p:txBody>
                        </p:sp>
                      </p:grpSp>
                    </p:grpSp>
                    <p:cxnSp>
                      <p:nvCxnSpPr>
                        <p:cNvPr id="44" name="43 - Ευθεία γραμμή σύνδεσης"/>
                        <p:cNvCxnSpPr>
                          <a:endCxn id="46" idx="7"/>
                        </p:cNvCxnSpPr>
                        <p:nvPr/>
                      </p:nvCxnSpPr>
                      <p:spPr>
                        <a:xfrm>
                          <a:off x="5796136" y="1268760"/>
                          <a:ext cx="72008" cy="266142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37" name="68 - Ομάδα"/>
                      <p:cNvGrpSpPr/>
                      <p:nvPr/>
                    </p:nvGrpSpPr>
                    <p:grpSpPr>
                      <a:xfrm>
                        <a:off x="2964008" y="1230436"/>
                        <a:ext cx="1652962" cy="1722626"/>
                        <a:chOff x="2964008" y="1230436"/>
                        <a:chExt cx="1652962" cy="1722626"/>
                      </a:xfrm>
                    </p:grpSpPr>
                    <p:pic>
                      <p:nvPicPr>
                        <p:cNvPr id="38" name="Picture 3" descr="C:\Users\konstantina\AppData\Local\Microsoft\Windows\Temporary Internet Files\Content.IE5\EVJHV9U5\26117441-Black-And-White-Scared-Cartoon-Eyes-Illustration-Isolated-on-white-Stock-Vector[1].jp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1230436"/>
                          <a:ext cx="792088" cy="871024"/>
                        </a:xfrm>
                        <a:prstGeom prst="rect">
                          <a:avLst/>
                        </a:prstGeom>
                        <a:noFill/>
                      </p:spPr>
                    </p:pic>
                    <p:sp>
                      <p:nvSpPr>
                        <p:cNvPr id="39" name="38 - Ελεύθερη σχεδίαση"/>
                        <p:cNvSpPr/>
                        <p:nvPr/>
                      </p:nvSpPr>
                      <p:spPr>
                        <a:xfrm>
                          <a:off x="3852472" y="1978716"/>
                          <a:ext cx="764498" cy="377168"/>
                        </a:xfrm>
                        <a:custGeom>
                          <a:avLst/>
                          <a:gdLst>
                            <a:gd name="connsiteX0" fmla="*/ 254832 w 1056806"/>
                            <a:gd name="connsiteY0" fmla="*/ 0 h 559632"/>
                            <a:gd name="connsiteX1" fmla="*/ 959370 w 1056806"/>
                            <a:gd name="connsiteY1" fmla="*/ 329783 h 559632"/>
                            <a:gd name="connsiteX2" fmla="*/ 839449 w 1056806"/>
                            <a:gd name="connsiteY2" fmla="*/ 524655 h 559632"/>
                            <a:gd name="connsiteX3" fmla="*/ 299803 w 1056806"/>
                            <a:gd name="connsiteY3" fmla="*/ 509665 h 559632"/>
                            <a:gd name="connsiteX4" fmla="*/ 0 w 1056806"/>
                            <a:gd name="connsiteY4" fmla="*/ 224852 h 5596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056806" h="559632">
                              <a:moveTo>
                                <a:pt x="254832" y="0"/>
                              </a:moveTo>
                              <a:cubicBezTo>
                                <a:pt x="558383" y="121170"/>
                                <a:pt x="861934" y="242341"/>
                                <a:pt x="959370" y="329783"/>
                              </a:cubicBezTo>
                              <a:cubicBezTo>
                                <a:pt x="1056806" y="417225"/>
                                <a:pt x="949377" y="494675"/>
                                <a:pt x="839449" y="524655"/>
                              </a:cubicBezTo>
                              <a:cubicBezTo>
                                <a:pt x="729521" y="554635"/>
                                <a:pt x="439711" y="559632"/>
                                <a:pt x="299803" y="509665"/>
                              </a:cubicBezTo>
                              <a:cubicBezTo>
                                <a:pt x="159895" y="459698"/>
                                <a:pt x="79947" y="342275"/>
                                <a:pt x="0" y="224852"/>
                              </a:cubicBezTo>
                            </a:path>
                          </a:pathLst>
                        </a:cu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40" name="39 - Τόξο"/>
                        <p:cNvSpPr/>
                        <p:nvPr/>
                      </p:nvSpPr>
                      <p:spPr>
                        <a:xfrm rot="3829723">
                          <a:off x="3108024" y="2004110"/>
                          <a:ext cx="792088" cy="1080120"/>
                        </a:xfrm>
                        <a:prstGeom prst="arc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41" name="40 - Τόξο"/>
                        <p:cNvSpPr/>
                        <p:nvPr/>
                      </p:nvSpPr>
                      <p:spPr>
                        <a:xfrm rot="9369669">
                          <a:off x="3576827" y="2413172"/>
                          <a:ext cx="720080" cy="216024"/>
                        </a:xfrm>
                        <a:prstGeom prst="arc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42" name="41 - Ελεύθερη σχεδίαση"/>
                        <p:cNvSpPr/>
                        <p:nvPr/>
                      </p:nvSpPr>
                      <p:spPr>
                        <a:xfrm>
                          <a:off x="3043003" y="1933731"/>
                          <a:ext cx="336147" cy="1019331"/>
                        </a:xfrm>
                        <a:custGeom>
                          <a:avLst/>
                          <a:gdLst>
                            <a:gd name="connsiteX0" fmla="*/ 0 w 336147"/>
                            <a:gd name="connsiteY0" fmla="*/ 0 h 1019331"/>
                            <a:gd name="connsiteX1" fmla="*/ 0 w 336147"/>
                            <a:gd name="connsiteY1" fmla="*/ 0 h 1019331"/>
                            <a:gd name="connsiteX2" fmla="*/ 74951 w 336147"/>
                            <a:gd name="connsiteY2" fmla="*/ 104931 h 1019331"/>
                            <a:gd name="connsiteX3" fmla="*/ 89941 w 336147"/>
                            <a:gd name="connsiteY3" fmla="*/ 134912 h 1019331"/>
                            <a:gd name="connsiteX4" fmla="*/ 164892 w 336147"/>
                            <a:gd name="connsiteY4" fmla="*/ 239843 h 1019331"/>
                            <a:gd name="connsiteX5" fmla="*/ 194872 w 336147"/>
                            <a:gd name="connsiteY5" fmla="*/ 329784 h 1019331"/>
                            <a:gd name="connsiteX6" fmla="*/ 224853 w 336147"/>
                            <a:gd name="connsiteY6" fmla="*/ 389744 h 1019331"/>
                            <a:gd name="connsiteX7" fmla="*/ 269823 w 336147"/>
                            <a:gd name="connsiteY7" fmla="*/ 509666 h 1019331"/>
                            <a:gd name="connsiteX8" fmla="*/ 299804 w 336147"/>
                            <a:gd name="connsiteY8" fmla="*/ 944380 h 1019331"/>
                            <a:gd name="connsiteX9" fmla="*/ 299804 w 336147"/>
                            <a:gd name="connsiteY9" fmla="*/ 1019331 h 10193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336147" h="1019331">
                              <a:moveTo>
                                <a:pt x="0" y="0"/>
                              </a:moveTo>
                              <a:lnTo>
                                <a:pt x="0" y="0"/>
                              </a:lnTo>
                              <a:lnTo>
                                <a:pt x="74951" y="104931"/>
                              </a:lnTo>
                              <a:lnTo>
                                <a:pt x="89941" y="134912"/>
                              </a:lnTo>
                              <a:cubicBezTo>
                                <a:pt x="114925" y="169889"/>
                                <a:pt x="144514" y="201997"/>
                                <a:pt x="164892" y="239843"/>
                              </a:cubicBezTo>
                              <a:cubicBezTo>
                                <a:pt x="179874" y="267668"/>
                                <a:pt x="194872" y="329784"/>
                                <a:pt x="194872" y="329784"/>
                              </a:cubicBezTo>
                              <a:lnTo>
                                <a:pt x="224853" y="389744"/>
                              </a:lnTo>
                              <a:cubicBezTo>
                                <a:pt x="239843" y="429718"/>
                                <a:pt x="255464" y="469461"/>
                                <a:pt x="269823" y="509666"/>
                              </a:cubicBezTo>
                              <a:cubicBezTo>
                                <a:pt x="336147" y="695373"/>
                                <a:pt x="299804" y="616227"/>
                                <a:pt x="299804" y="944380"/>
                              </a:cubicBezTo>
                              <a:lnTo>
                                <a:pt x="299804" y="1019331"/>
                              </a:lnTo>
                            </a:path>
                          </a:pathLst>
                        </a:cu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</p:grpSp>
                <p:grpSp>
                  <p:nvGrpSpPr>
                    <p:cNvPr id="22" name="106 - Ομάδα"/>
                    <p:cNvGrpSpPr/>
                    <p:nvPr/>
                  </p:nvGrpSpPr>
                  <p:grpSpPr>
                    <a:xfrm>
                      <a:off x="2890603" y="2924944"/>
                      <a:ext cx="2283502" cy="1834433"/>
                      <a:chOff x="2890603" y="2924944"/>
                      <a:chExt cx="2283502" cy="1834433"/>
                    </a:xfrm>
                  </p:grpSpPr>
                  <p:grpSp>
                    <p:nvGrpSpPr>
                      <p:cNvPr id="23" name="72 - Ομάδα"/>
                      <p:cNvGrpSpPr/>
                      <p:nvPr/>
                    </p:nvGrpSpPr>
                    <p:grpSpPr>
                      <a:xfrm>
                        <a:off x="3275856" y="2924944"/>
                        <a:ext cx="360040" cy="1656184"/>
                        <a:chOff x="3779912" y="3212976"/>
                        <a:chExt cx="360040" cy="1656184"/>
                      </a:xfrm>
                    </p:grpSpPr>
                    <p:sp>
                      <p:nvSpPr>
                        <p:cNvPr id="33" name="32 - Ισοσκελές τρίγωνο"/>
                        <p:cNvSpPr/>
                        <p:nvPr/>
                      </p:nvSpPr>
                      <p:spPr>
                        <a:xfrm rot="10800000">
                          <a:off x="3851920" y="3212976"/>
                          <a:ext cx="288032" cy="288032"/>
                        </a:xfrm>
                        <a:prstGeom prst="triangle">
                          <a:avLst>
                            <a:gd name="adj" fmla="val 56940"/>
                          </a:avLst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4" name="33 - Ισοσκελές τρίγωνο"/>
                        <p:cNvSpPr/>
                        <p:nvPr/>
                      </p:nvSpPr>
                      <p:spPr>
                        <a:xfrm rot="21600000">
                          <a:off x="3779912" y="3356992"/>
                          <a:ext cx="360040" cy="1296144"/>
                        </a:xfrm>
                        <a:prstGeom prst="triangle">
                          <a:avLst>
                            <a:gd name="adj" fmla="val 56940"/>
                          </a:avLst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5" name="34 - Ισοσκελές τρίγωνο"/>
                        <p:cNvSpPr/>
                        <p:nvPr/>
                      </p:nvSpPr>
                      <p:spPr>
                        <a:xfrm rot="10800000">
                          <a:off x="3779912" y="4653136"/>
                          <a:ext cx="360040" cy="216024"/>
                        </a:xfrm>
                        <a:prstGeom prst="triangle">
                          <a:avLst>
                            <a:gd name="adj" fmla="val 56940"/>
                          </a:avLst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24" name="23 - Ελεύθερη σχεδίαση"/>
                      <p:cNvSpPr/>
                      <p:nvPr/>
                    </p:nvSpPr>
                    <p:spPr>
                      <a:xfrm>
                        <a:off x="3767864" y="3335671"/>
                        <a:ext cx="914400" cy="237345"/>
                      </a:xfrm>
                      <a:custGeom>
                        <a:avLst/>
                        <a:gdLst>
                          <a:gd name="connsiteX0" fmla="*/ 0 w 914400"/>
                          <a:gd name="connsiteY0" fmla="*/ 237345 h 237345"/>
                          <a:gd name="connsiteX1" fmla="*/ 704538 w 914400"/>
                          <a:gd name="connsiteY1" fmla="*/ 27482 h 237345"/>
                          <a:gd name="connsiteX2" fmla="*/ 914400 w 914400"/>
                          <a:gd name="connsiteY2" fmla="*/ 72453 h 2373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914400" h="237345">
                            <a:moveTo>
                              <a:pt x="0" y="237345"/>
                            </a:moveTo>
                            <a:cubicBezTo>
                              <a:pt x="276069" y="146154"/>
                              <a:pt x="552138" y="54964"/>
                              <a:pt x="704538" y="27482"/>
                            </a:cubicBezTo>
                            <a:cubicBezTo>
                              <a:pt x="856938" y="0"/>
                              <a:pt x="885669" y="36226"/>
                              <a:pt x="914400" y="72453"/>
                            </a:cubicBez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grpSp>
                    <p:nvGrpSpPr>
                      <p:cNvPr id="25" name="102 - Ομάδα"/>
                      <p:cNvGrpSpPr/>
                      <p:nvPr/>
                    </p:nvGrpSpPr>
                    <p:grpSpPr>
                      <a:xfrm>
                        <a:off x="4572000" y="3068960"/>
                        <a:ext cx="360040" cy="360040"/>
                        <a:chOff x="5004048" y="2924944"/>
                        <a:chExt cx="360040" cy="360040"/>
                      </a:xfrm>
                    </p:grpSpPr>
                    <p:sp>
                      <p:nvSpPr>
                        <p:cNvPr id="29" name="28 - Έλλειψη"/>
                        <p:cNvSpPr/>
                        <p:nvPr/>
                      </p:nvSpPr>
                      <p:spPr>
                        <a:xfrm>
                          <a:off x="5004048" y="2924944"/>
                          <a:ext cx="360040" cy="36004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14300" cmpd="dbl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grpSp>
                      <p:nvGrpSpPr>
                        <p:cNvPr id="30" name="101 - Ομάδα"/>
                        <p:cNvGrpSpPr/>
                        <p:nvPr/>
                      </p:nvGrpSpPr>
                      <p:grpSpPr>
                        <a:xfrm flipH="1" flipV="1">
                          <a:off x="5145122" y="3053970"/>
                          <a:ext cx="120015" cy="102870"/>
                          <a:chOff x="5796136" y="5085184"/>
                          <a:chExt cx="504056" cy="360040"/>
                        </a:xfrm>
                      </p:grpSpPr>
                      <p:cxnSp>
                        <p:nvCxnSpPr>
                          <p:cNvPr id="31" name="30 - Ευθεία γραμμή σύνδεσης"/>
                          <p:cNvCxnSpPr/>
                          <p:nvPr/>
                        </p:nvCxnSpPr>
                        <p:spPr>
                          <a:xfrm>
                            <a:off x="5796136" y="5157192"/>
                            <a:ext cx="288032" cy="288032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2" name="31 - Ευθεία γραμμή σύνδεσης"/>
                          <p:cNvCxnSpPr/>
                          <p:nvPr/>
                        </p:nvCxnSpPr>
                        <p:spPr>
                          <a:xfrm flipV="1">
                            <a:off x="6084168" y="5085184"/>
                            <a:ext cx="216024" cy="360040"/>
                          </a:xfrm>
                          <a:prstGeom prst="line">
                            <a:avLst/>
                          </a:prstGeom>
                          <a:ln w="285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26" name="25 - Ελεύθερη σχεδίαση"/>
                      <p:cNvSpPr/>
                      <p:nvPr/>
                    </p:nvSpPr>
                    <p:spPr>
                      <a:xfrm>
                        <a:off x="2933075" y="3087974"/>
                        <a:ext cx="334781" cy="1449049"/>
                      </a:xfrm>
                      <a:custGeom>
                        <a:avLst/>
                        <a:gdLst>
                          <a:gd name="connsiteX0" fmla="*/ 334781 w 334781"/>
                          <a:gd name="connsiteY0" fmla="*/ 0 h 1449049"/>
                          <a:gd name="connsiteX1" fmla="*/ 184879 w 334781"/>
                          <a:gd name="connsiteY1" fmla="*/ 359764 h 1449049"/>
                          <a:gd name="connsiteX2" fmla="*/ 4997 w 334781"/>
                          <a:gd name="connsiteY2" fmla="*/ 1289154 h 1449049"/>
                          <a:gd name="connsiteX3" fmla="*/ 214859 w 334781"/>
                          <a:gd name="connsiteY3" fmla="*/ 1319134 h 14490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34781" h="1449049">
                            <a:moveTo>
                              <a:pt x="334781" y="0"/>
                            </a:moveTo>
                            <a:cubicBezTo>
                              <a:pt x="287312" y="72452"/>
                              <a:pt x="239843" y="144905"/>
                              <a:pt x="184879" y="359764"/>
                            </a:cubicBezTo>
                            <a:cubicBezTo>
                              <a:pt x="129915" y="574623"/>
                              <a:pt x="0" y="1129259"/>
                              <a:pt x="4997" y="1289154"/>
                            </a:cubicBezTo>
                            <a:cubicBezTo>
                              <a:pt x="9994" y="1449049"/>
                              <a:pt x="112426" y="1384091"/>
                              <a:pt x="214859" y="1319134"/>
                            </a:cubicBez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27" name="26 - Ελεύθερη σχεδίαση"/>
                      <p:cNvSpPr/>
                      <p:nvPr/>
                    </p:nvSpPr>
                    <p:spPr>
                      <a:xfrm>
                        <a:off x="2890603" y="4467069"/>
                        <a:ext cx="242341" cy="292308"/>
                      </a:xfrm>
                      <a:custGeom>
                        <a:avLst/>
                        <a:gdLst>
                          <a:gd name="connsiteX0" fmla="*/ 47469 w 242341"/>
                          <a:gd name="connsiteY0" fmla="*/ 0 h 292308"/>
                          <a:gd name="connsiteX1" fmla="*/ 32479 w 242341"/>
                          <a:gd name="connsiteY1" fmla="*/ 269823 h 292308"/>
                          <a:gd name="connsiteX2" fmla="*/ 242341 w 242341"/>
                          <a:gd name="connsiteY2" fmla="*/ 134911 h 2923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42341" h="292308">
                            <a:moveTo>
                              <a:pt x="47469" y="0"/>
                            </a:moveTo>
                            <a:cubicBezTo>
                              <a:pt x="23734" y="123669"/>
                              <a:pt x="0" y="247338"/>
                              <a:pt x="32479" y="269823"/>
                            </a:cubicBezTo>
                            <a:cubicBezTo>
                              <a:pt x="64958" y="292308"/>
                              <a:pt x="153649" y="213609"/>
                              <a:pt x="242341" y="134911"/>
                            </a:cubicBez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28" name="27 - Ελεύθερη σχεδίαση"/>
                      <p:cNvSpPr/>
                      <p:nvPr/>
                    </p:nvSpPr>
                    <p:spPr>
                      <a:xfrm>
                        <a:off x="4931764" y="2998033"/>
                        <a:ext cx="242341" cy="344774"/>
                      </a:xfrm>
                      <a:custGeom>
                        <a:avLst/>
                        <a:gdLst>
                          <a:gd name="connsiteX0" fmla="*/ 0 w 242341"/>
                          <a:gd name="connsiteY0" fmla="*/ 89941 h 344774"/>
                          <a:gd name="connsiteX1" fmla="*/ 74951 w 242341"/>
                          <a:gd name="connsiteY1" fmla="*/ 0 h 344774"/>
                          <a:gd name="connsiteX2" fmla="*/ 164892 w 242341"/>
                          <a:gd name="connsiteY2" fmla="*/ 89941 h 344774"/>
                          <a:gd name="connsiteX3" fmla="*/ 164892 w 242341"/>
                          <a:gd name="connsiteY3" fmla="*/ 179882 h 344774"/>
                          <a:gd name="connsiteX4" fmla="*/ 224853 w 242341"/>
                          <a:gd name="connsiteY4" fmla="*/ 254833 h 344774"/>
                          <a:gd name="connsiteX5" fmla="*/ 59961 w 242341"/>
                          <a:gd name="connsiteY5" fmla="*/ 344774 h 3447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42341" h="344774">
                            <a:moveTo>
                              <a:pt x="0" y="89941"/>
                            </a:moveTo>
                            <a:cubicBezTo>
                              <a:pt x="23734" y="44970"/>
                              <a:pt x="47469" y="0"/>
                              <a:pt x="74951" y="0"/>
                            </a:cubicBezTo>
                            <a:cubicBezTo>
                              <a:pt x="102433" y="0"/>
                              <a:pt x="149902" y="59961"/>
                              <a:pt x="164892" y="89941"/>
                            </a:cubicBezTo>
                            <a:cubicBezTo>
                              <a:pt x="179882" y="119921"/>
                              <a:pt x="154899" y="152400"/>
                              <a:pt x="164892" y="179882"/>
                            </a:cubicBezTo>
                            <a:cubicBezTo>
                              <a:pt x="174886" y="207364"/>
                              <a:pt x="242341" y="227351"/>
                              <a:pt x="224853" y="254833"/>
                            </a:cubicBezTo>
                            <a:cubicBezTo>
                              <a:pt x="207365" y="282315"/>
                              <a:pt x="133663" y="313544"/>
                              <a:pt x="59961" y="344774"/>
                            </a:cubicBezTo>
                          </a:path>
                        </a:pathLst>
                      </a:cu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</p:grpSp>
            </p:grpSp>
          </p:grpSp>
        </p:grpSp>
        <p:grpSp>
          <p:nvGrpSpPr>
            <p:cNvPr id="7" name="120 - Ομάδα"/>
            <p:cNvGrpSpPr/>
            <p:nvPr/>
          </p:nvGrpSpPr>
          <p:grpSpPr>
            <a:xfrm>
              <a:off x="1533387" y="4092062"/>
              <a:ext cx="1919347" cy="2499425"/>
              <a:chOff x="1533387" y="4092062"/>
              <a:chExt cx="1919347" cy="2499425"/>
            </a:xfrm>
          </p:grpSpPr>
          <p:cxnSp>
            <p:nvCxnSpPr>
              <p:cNvPr id="8" name="7 - Ευθεία γραμμή σύνδεσης"/>
              <p:cNvCxnSpPr/>
              <p:nvPr/>
            </p:nvCxnSpPr>
            <p:spPr>
              <a:xfrm>
                <a:off x="2267744" y="4221088"/>
                <a:ext cx="144016" cy="18722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- Ευθεία γραμμή σύνδεσης"/>
              <p:cNvCxnSpPr>
                <a:endCxn id="12" idx="3"/>
              </p:cNvCxnSpPr>
              <p:nvPr/>
            </p:nvCxnSpPr>
            <p:spPr>
              <a:xfrm flipH="1">
                <a:off x="2531410" y="4221088"/>
                <a:ext cx="24366" cy="20959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- Ευθεία γραμμή σύνδεσης"/>
              <p:cNvCxnSpPr/>
              <p:nvPr/>
            </p:nvCxnSpPr>
            <p:spPr>
              <a:xfrm>
                <a:off x="2771800" y="4092062"/>
                <a:ext cx="0" cy="20162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10 - Ελεύθερη σχεδίαση"/>
              <p:cNvSpPr/>
              <p:nvPr/>
            </p:nvSpPr>
            <p:spPr>
              <a:xfrm>
                <a:off x="2470878" y="5966085"/>
                <a:ext cx="981856" cy="514662"/>
              </a:xfrm>
              <a:custGeom>
                <a:avLst/>
                <a:gdLst>
                  <a:gd name="connsiteX0" fmla="*/ 197371 w 981856"/>
                  <a:gd name="connsiteY0" fmla="*/ 134912 h 514662"/>
                  <a:gd name="connsiteX1" fmla="*/ 452204 w 981856"/>
                  <a:gd name="connsiteY1" fmla="*/ 89941 h 514662"/>
                  <a:gd name="connsiteX2" fmla="*/ 976859 w 981856"/>
                  <a:gd name="connsiteY2" fmla="*/ 59961 h 514662"/>
                  <a:gd name="connsiteX3" fmla="*/ 482184 w 981856"/>
                  <a:gd name="connsiteY3" fmla="*/ 449705 h 514662"/>
                  <a:gd name="connsiteX4" fmla="*/ 62459 w 981856"/>
                  <a:gd name="connsiteY4" fmla="*/ 449705 h 514662"/>
                  <a:gd name="connsiteX5" fmla="*/ 107430 w 981856"/>
                  <a:gd name="connsiteY5" fmla="*/ 149902 h 514662"/>
                  <a:gd name="connsiteX6" fmla="*/ 332282 w 981856"/>
                  <a:gd name="connsiteY6" fmla="*/ 149902 h 514662"/>
                  <a:gd name="connsiteX7" fmla="*/ 287312 w 981856"/>
                  <a:gd name="connsiteY7" fmla="*/ 149902 h 514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1856" h="514662">
                    <a:moveTo>
                      <a:pt x="197371" y="134912"/>
                    </a:moveTo>
                    <a:cubicBezTo>
                      <a:pt x="259830" y="118672"/>
                      <a:pt x="322289" y="102433"/>
                      <a:pt x="452204" y="89941"/>
                    </a:cubicBezTo>
                    <a:cubicBezTo>
                      <a:pt x="582119" y="77449"/>
                      <a:pt x="971862" y="0"/>
                      <a:pt x="976859" y="59961"/>
                    </a:cubicBezTo>
                    <a:cubicBezTo>
                      <a:pt x="981856" y="119922"/>
                      <a:pt x="634584" y="384748"/>
                      <a:pt x="482184" y="449705"/>
                    </a:cubicBezTo>
                    <a:cubicBezTo>
                      <a:pt x="329784" y="514662"/>
                      <a:pt x="124918" y="499672"/>
                      <a:pt x="62459" y="449705"/>
                    </a:cubicBezTo>
                    <a:cubicBezTo>
                      <a:pt x="0" y="399738"/>
                      <a:pt x="62460" y="199869"/>
                      <a:pt x="107430" y="149902"/>
                    </a:cubicBezTo>
                    <a:cubicBezTo>
                      <a:pt x="152401" y="99935"/>
                      <a:pt x="332282" y="149902"/>
                      <a:pt x="332282" y="149902"/>
                    </a:cubicBezTo>
                    <a:lnTo>
                      <a:pt x="287312" y="149902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11 - Ελεύθερη σχεδίαση"/>
              <p:cNvSpPr/>
              <p:nvPr/>
            </p:nvSpPr>
            <p:spPr>
              <a:xfrm rot="19707422" flipH="1">
                <a:off x="1533387" y="6081822"/>
                <a:ext cx="1072559" cy="509665"/>
              </a:xfrm>
              <a:custGeom>
                <a:avLst/>
                <a:gdLst>
                  <a:gd name="connsiteX0" fmla="*/ 192374 w 1071796"/>
                  <a:gd name="connsiteY0" fmla="*/ 74951 h 509665"/>
                  <a:gd name="connsiteX1" fmla="*/ 642078 w 1071796"/>
                  <a:gd name="connsiteY1" fmla="*/ 29981 h 509665"/>
                  <a:gd name="connsiteX2" fmla="*/ 986852 w 1071796"/>
                  <a:gd name="connsiteY2" fmla="*/ 254833 h 509665"/>
                  <a:gd name="connsiteX3" fmla="*/ 132413 w 1071796"/>
                  <a:gd name="connsiteY3" fmla="*/ 479685 h 509665"/>
                  <a:gd name="connsiteX4" fmla="*/ 192374 w 1071796"/>
                  <a:gd name="connsiteY4" fmla="*/ 74951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1796" h="509665">
                    <a:moveTo>
                      <a:pt x="192374" y="74951"/>
                    </a:moveTo>
                    <a:cubicBezTo>
                      <a:pt x="277318" y="0"/>
                      <a:pt x="509665" y="1"/>
                      <a:pt x="642078" y="29981"/>
                    </a:cubicBezTo>
                    <a:cubicBezTo>
                      <a:pt x="774491" y="59961"/>
                      <a:pt x="1071796" y="179882"/>
                      <a:pt x="986852" y="254833"/>
                    </a:cubicBezTo>
                    <a:cubicBezTo>
                      <a:pt x="901908" y="329784"/>
                      <a:pt x="264826" y="509665"/>
                      <a:pt x="132413" y="479685"/>
                    </a:cubicBezTo>
                    <a:cubicBezTo>
                      <a:pt x="0" y="449705"/>
                      <a:pt x="107430" y="149902"/>
                      <a:pt x="192374" y="74951"/>
                    </a:cubicBezTo>
                    <a:close/>
                  </a:path>
                </a:pathLst>
              </a:cu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51" name="50 - Επεξήγηση με στρογγυλεμένο παραλληλόγραμμο"/>
          <p:cNvSpPr/>
          <p:nvPr/>
        </p:nvSpPr>
        <p:spPr>
          <a:xfrm>
            <a:off x="3923928" y="260648"/>
            <a:ext cx="2736304" cy="1656184"/>
          </a:xfrm>
          <a:prstGeom prst="wedgeRoundRectCallout">
            <a:avLst>
              <a:gd name="adj1" fmla="val 75036"/>
              <a:gd name="adj2" fmla="val 91463"/>
              <a:gd name="adj3" fmla="val 16667"/>
            </a:avLst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It’s half past seven.</a:t>
            </a:r>
          </a:p>
        </p:txBody>
      </p:sp>
      <p:sp>
        <p:nvSpPr>
          <p:cNvPr id="54" name="53 - Επεξήγηση με στρογγυλεμένο παραλληλόγραμμο"/>
          <p:cNvSpPr/>
          <p:nvPr/>
        </p:nvSpPr>
        <p:spPr>
          <a:xfrm>
            <a:off x="4355976" y="3573016"/>
            <a:ext cx="2232248" cy="1944216"/>
          </a:xfrm>
          <a:prstGeom prst="wedgeRoundRectCallout">
            <a:avLst>
              <a:gd name="adj1" fmla="val -77913"/>
              <a:gd name="adj2" fmla="val -469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Grrr</a:t>
            </a:r>
            <a:r>
              <a: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I’m late again!!!</a:t>
            </a:r>
            <a:endParaRPr lang="el-GR" sz="2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grpSp>
        <p:nvGrpSpPr>
          <p:cNvPr id="58" name="57 - Ομάδα"/>
          <p:cNvGrpSpPr/>
          <p:nvPr/>
        </p:nvGrpSpPr>
        <p:grpSpPr>
          <a:xfrm>
            <a:off x="1835696" y="764704"/>
            <a:ext cx="864096" cy="864096"/>
            <a:chOff x="1043608" y="1679104"/>
            <a:chExt cx="864096" cy="864096"/>
          </a:xfrm>
        </p:grpSpPr>
        <p:sp>
          <p:nvSpPr>
            <p:cNvPr id="59" name="58 - Έλλειψη"/>
            <p:cNvSpPr/>
            <p:nvPr/>
          </p:nvSpPr>
          <p:spPr>
            <a:xfrm>
              <a:off x="1043608" y="1679104"/>
              <a:ext cx="864096" cy="8640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60" name="59 - Εικόνα" descr="cursor-148819_128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632" y="1772816"/>
              <a:ext cx="365442" cy="576064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1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873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1" name="10 - Ομάδα"/>
          <p:cNvGrpSpPr/>
          <p:nvPr/>
        </p:nvGrpSpPr>
        <p:grpSpPr>
          <a:xfrm>
            <a:off x="539552" y="332656"/>
            <a:ext cx="1728192" cy="2304256"/>
            <a:chOff x="683568" y="3573016"/>
            <a:chExt cx="1728192" cy="2304256"/>
          </a:xfrm>
        </p:grpSpPr>
        <p:sp>
          <p:nvSpPr>
            <p:cNvPr id="4" name="3 - Διάγραμμα ροής: Έξοδος σε εκτυπωτή"/>
            <p:cNvSpPr/>
            <p:nvPr/>
          </p:nvSpPr>
          <p:spPr>
            <a:xfrm>
              <a:off x="683568" y="3861048"/>
              <a:ext cx="1728192" cy="2016224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Note</a:t>
              </a:r>
              <a:endParaRPr lang="el-GR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  <p:sp>
          <p:nvSpPr>
            <p:cNvPr id="7" name="6 - Διάγραμμα ροής: Παραπομπή"/>
            <p:cNvSpPr/>
            <p:nvPr/>
          </p:nvSpPr>
          <p:spPr>
            <a:xfrm>
              <a:off x="1187624" y="3573016"/>
              <a:ext cx="720080" cy="72008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scene3d>
              <a:camera prst="perspectiveRelaxedModerately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11 - Επεξήγηση με σύννεφο"/>
          <p:cNvSpPr/>
          <p:nvPr/>
        </p:nvSpPr>
        <p:spPr>
          <a:xfrm>
            <a:off x="2843808" y="332656"/>
            <a:ext cx="5616624" cy="1872208"/>
          </a:xfrm>
          <a:prstGeom prst="cloudCallout">
            <a:avLst>
              <a:gd name="adj1" fmla="val -48323"/>
              <a:gd name="adj2" fmla="val 480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Before the time we use the preposition </a:t>
            </a:r>
            <a:r>
              <a:rPr 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at</a:t>
            </a:r>
            <a:endParaRPr lang="el-GR" sz="2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09292" y="3212976"/>
            <a:ext cx="7812360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● School starts </a:t>
            </a:r>
            <a:r>
              <a:rPr lang="en-US" sz="28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at </a:t>
            </a:r>
            <a:r>
              <a:rPr lang="en-US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quarter past eight.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●  I usually get up </a:t>
            </a:r>
            <a:r>
              <a:rPr lang="en-US" sz="28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at</a:t>
            </a:r>
            <a:r>
              <a:rPr lang="en-US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half past seven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499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187325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187624" y="107806"/>
            <a:ext cx="2952328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Expressions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175296" y="581882"/>
            <a:ext cx="2664296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err="1" smtClean="0"/>
              <a:t>ε</a:t>
            </a:r>
            <a:r>
              <a:rPr lang="el-GR" sz="2800" dirty="0" err="1" smtClean="0">
                <a:solidFill>
                  <a:schemeClr val="tx1"/>
                </a:solidFill>
              </a:rPr>
              <a:t>εκφράσεις</a:t>
            </a:r>
            <a:endParaRPr lang="el-GR" sz="2800" dirty="0"/>
          </a:p>
        </p:txBody>
      </p:sp>
      <p:sp>
        <p:nvSpPr>
          <p:cNvPr id="7" name="6 - Ορθογώνιο"/>
          <p:cNvSpPr/>
          <p:nvPr/>
        </p:nvSpPr>
        <p:spPr>
          <a:xfrm>
            <a:off x="3467784" y="77826"/>
            <a:ext cx="4752528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with the word </a:t>
            </a:r>
            <a:r>
              <a:rPr lang="en-US" sz="3200" b="1" i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time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-491816" y="974844"/>
            <a:ext cx="3960440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1. Time flies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-153210" y="1584110"/>
            <a:ext cx="3960440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Time will tell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-221996" y="2163396"/>
            <a:ext cx="489654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3. Long time no see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-89940" y="3503670"/>
            <a:ext cx="489654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Have a good time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500" y="4105770"/>
            <a:ext cx="489654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5. ...at the same time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2814" y="4718980"/>
            <a:ext cx="489654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6</a:t>
            </a:r>
            <a:r>
              <a:rPr lang="en-US" sz="3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 ...from time to time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-896192" y="5347180"/>
            <a:ext cx="489654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7. ...on time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4310726" y="899894"/>
            <a:ext cx="496855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Ο χρόνος περνάει γρήγορα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4070518" y="1490948"/>
            <a:ext cx="496855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Ο χρόνος θα (το) δείξει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3995936" y="2351822"/>
            <a:ext cx="5417516" cy="15212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Χρόνια και ζαμάνια (όταν έχουμε καιρό να δούμε κάποιον)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4175448" y="3552142"/>
            <a:ext cx="496855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Περνάω καλά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4175448" y="4221088"/>
            <a:ext cx="496855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...</a:t>
            </a:r>
            <a:r>
              <a:rPr lang="el-GR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ταυτόχρονα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4175448" y="4719260"/>
            <a:ext cx="496855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...</a:t>
            </a:r>
            <a:r>
              <a:rPr lang="el-GR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από καιρό σε καιρό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4175448" y="5208326"/>
            <a:ext cx="4968552" cy="12936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  <a:ea typeface="Batang" pitchFamily="18" charset="-127"/>
              </a:rPr>
              <a:t>…</a:t>
            </a:r>
            <a:r>
              <a:rPr lang="el-GR" sz="2800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ακριβώς στην ώρα μου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1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2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6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700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20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200"/>
                            </p:stCondLst>
                            <p:childTnLst>
                              <p:par>
                                <p:cTn id="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300"/>
                            </p:stCondLst>
                            <p:childTnLst>
                              <p:par>
                                <p:cTn id="1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6200"/>
                            </p:stCondLst>
                            <p:childTnLst>
                              <p:par>
                                <p:cTn id="1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1100"/>
                            </p:stCondLst>
                            <p:childTnLst>
                              <p:par>
                                <p:cTn id="1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he   Time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  Timept</Template>
  <TotalTime>0</TotalTime>
  <Words>277</Words>
  <Application>Microsoft Office PowerPoint</Application>
  <PresentationFormat>Προβολή στην οθόνη (4:3)</PresentationFormat>
  <Paragraphs>79</Paragraphs>
  <Slides>8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The   Timept</vt:lpstr>
      <vt:lpstr>The   Time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 Time</dc:title>
  <dc:creator>konstantina</dc:creator>
  <cp:lastModifiedBy>konstantina</cp:lastModifiedBy>
  <cp:revision>1</cp:revision>
  <dcterms:created xsi:type="dcterms:W3CDTF">2020-05-15T19:04:08Z</dcterms:created>
  <dcterms:modified xsi:type="dcterms:W3CDTF">2020-05-15T19:05:01Z</dcterms:modified>
</cp:coreProperties>
</file>