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58" r:id="rId3"/>
    <p:sldId id="260" r:id="rId4"/>
    <p:sldId id="261" r:id="rId5"/>
    <p:sldId id="259" r:id="rId6"/>
    <p:sldId id="262" r:id="rId7"/>
    <p:sldId id="267" r:id="rId8"/>
    <p:sldId id="269" r:id="rId9"/>
    <p:sldId id="257" r:id="rId10"/>
    <p:sldId id="271" r:id="rId11"/>
    <p:sldId id="268" r:id="rId12"/>
    <p:sldId id="272" r:id="rId13"/>
    <p:sldId id="264" r:id="rId14"/>
    <p:sldId id="266" r:id="rId15"/>
    <p:sldId id="270" r:id="rId16"/>
    <p:sldId id="256" r:id="rId17"/>
    <p:sldId id="282" r:id="rId18"/>
    <p:sldId id="283" r:id="rId19"/>
    <p:sldId id="265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lS0JiuSpsqrDQ+QozsKIeQ==" hashData="eBA+m8x15/2E989Gq2NLd/ZLkM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5C1FA-00D3-4C9A-9411-EAD73CB2CEC1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9B34-BF9B-4F8D-98A2-64208F2F7DF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9B34-BF9B-4F8D-98A2-64208F2F7DFF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99B34-BF9B-4F8D-98A2-64208F2F7DFF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3B61-5347-4C38-ABD6-06A9DFBFD94B}" type="datetimeFigureOut">
              <a:rPr lang="el-GR" smtClean="0"/>
              <a:pPr/>
              <a:t>17/5/2020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9A20-4387-4F4F-8AB6-DD047FE9E31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4542" t="23422" r="23989" b="1259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0" y="1412776"/>
            <a:ext cx="9144000" cy="29523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Algerian" pitchFamily="82" charset="0"/>
              </a:rPr>
              <a:t>Past Simple</a:t>
            </a:r>
            <a:endParaRPr lang="el-GR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4542" t="23422" r="23989" b="1259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0" y="1412776"/>
            <a:ext cx="9144000" cy="29523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Baskerville Old Face" pitchFamily="18" charset="0"/>
              </a:rPr>
              <a:t>2</a:t>
            </a: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. for actions which happened one after the other</a:t>
            </a:r>
            <a:endParaRPr lang="el-GR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ream Sleeping Sleep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288" y="3653644"/>
            <a:ext cx="6408712" cy="3204356"/>
          </a:xfrm>
          <a:prstGeom prst="rect">
            <a:avLst/>
          </a:prstGeom>
          <a:noFill/>
        </p:spPr>
      </p:pic>
      <p:pic>
        <p:nvPicPr>
          <p:cNvPr id="23556" name="Picture 4" descr="200+ Free Dentistry &amp; Dentist Images -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744416" cy="1872209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476672"/>
            <a:ext cx="914400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lin Sans FB" pitchFamily="34" charset="0"/>
              </a:rPr>
              <a:t>She brushed her teeth and went to bed.</a:t>
            </a:r>
            <a:endParaRPr lang="el-GR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4542" t="23422" r="23989" b="1259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0" y="1412776"/>
            <a:ext cx="9144000" cy="38884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Baskerville Old Face" pitchFamily="18" charset="0"/>
              </a:rPr>
              <a:t>3</a:t>
            </a: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. to talk about past habits or states which have changed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Baskerville Old Face" pitchFamily="18" charset="0"/>
              </a:rPr>
              <a:t>(often with adverbs of frequency</a:t>
            </a: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)</a:t>
            </a:r>
          </a:p>
          <a:p>
            <a:pPr algn="ctr"/>
            <a:endParaRPr lang="en-US" sz="72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</a:rPr>
              <a:t>*we can also use the expression “</a:t>
            </a:r>
            <a:r>
              <a:rPr lang="en-US" sz="3600" b="1" dirty="0" smtClean="0">
                <a:solidFill>
                  <a:schemeClr val="tx1"/>
                </a:solidFill>
                <a:latin typeface="Baskerville Old Face" pitchFamily="18" charset="0"/>
              </a:rPr>
              <a:t>used to</a:t>
            </a:r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</a:rPr>
              <a:t>” 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70+ Free Elderly &amp; Grandmother Vectors -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53544"/>
            <a:ext cx="3162845" cy="4104456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67544" y="188640"/>
            <a:ext cx="7992888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gency FB" pitchFamily="34" charset="0"/>
              </a:rPr>
              <a:t>When he was younger  he had hair.</a:t>
            </a:r>
            <a:endParaRPr lang="el-GR" sz="4800" dirty="0">
              <a:solidFill>
                <a:schemeClr val="tx1"/>
              </a:solidFill>
            </a:endParaRPr>
          </a:p>
        </p:txBody>
      </p:sp>
      <p:pic>
        <p:nvPicPr>
          <p:cNvPr id="6" name="5 - Εικόνα" descr="hai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-2855730"/>
            <a:ext cx="2088232" cy="5157192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14474 L -0.00382 0.749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30+ Free Soccer Field &amp; Soccer Vectors -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345" y="-44970"/>
            <a:ext cx="9271345" cy="6858000"/>
          </a:xfrm>
          <a:prstGeom prst="rect">
            <a:avLst/>
          </a:prstGeom>
          <a:noFill/>
        </p:spPr>
      </p:pic>
      <p:pic>
        <p:nvPicPr>
          <p:cNvPr id="26628" name="Picture 4" descr="Ball Soccer Football - Free vector graphic on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301208"/>
            <a:ext cx="1167321" cy="1145434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755576" y="239774"/>
            <a:ext cx="7632848" cy="18722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I played football when I was a teenager, but now I prefer tennis.  </a:t>
            </a:r>
            <a:endParaRPr lang="el-GR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46 0.17064 C -0.45503 0.13734 -0.45277 0.12116 -0.44757 0.09202 C -0.44461 0.04994 -0.43507 0.01179 -0.42135 -0.02589 C -0.4177 -0.03561 -0.4125 -0.043 -0.40816 -0.05202 C -0.40104 -0.06728 -0.40816 -0.0548 -0.40347 -0.06728 C -0.40139 -0.07237 -0.39166 -0.08763 -0.38854 -0.09133 C -0.38611 -0.0941 -0.38281 -0.09503 -0.38038 -0.0978 C -0.37343 -0.1052 -0.36788 -0.11468 -0.36076 -0.12185 C -0.35139 -0.13133 -0.35468 -0.12578 -0.346 -0.13272 C -0.33055 -0.14497 -0.3158 -0.15376 -0.29843 -0.16115 C -0.2835 -0.15121 -0.28941 -0.15584 -0.28038 -0.14821 C -0.27812 -0.14243 -0.27534 -0.13688 -0.27395 -0.13063 C -0.27291 -0.12624 -0.27152 -0.12185 -0.27048 -0.11746 C -0.26996 -0.11537 -0.26892 -0.11098 -0.26892 -0.11098 C -0.26406 -0.06821 -0.28784 0.08116 -0.26232 0.03098 C -0.26145 0.01041 -0.26111 -0.01641 -0.2559 -0.03676 C -0.25364 -0.05919 -0.25225 -0.06636 -0.24913 -0.08485 C -0.24861 -0.08786 -0.24757 -0.0985 -0.24618 -0.1022 C -0.24409 -0.10682 -0.24097 -0.11029 -0.23941 -0.11537 C -0.23593 -0.12809 -0.23455 -0.1311 -0.22812 -0.1415 C -0.22326 -0.1489 -0.2243 -0.15352 -0.21805 -0.15907 C -0.21753 -0.16115 -0.2177 -0.16393 -0.21649 -0.16555 C -0.21545 -0.16717 -0.21319 -0.1667 -0.21145 -0.16786 C -0.19826 -0.17665 -0.21475 -0.16809 -0.20173 -0.17433 C -0.19461 -0.17295 -0.18732 -0.17248 -0.18038 -0.16994 C -0.17743 -0.16878 -0.17517 -0.16555 -0.17222 -0.16347 C -0.1651 -0.15815 -0.15694 -0.15352 -0.1493 -0.15029 C -0.14809 -0.14821 -0.14705 -0.14613 -0.146 -0.14381 C -0.14531 -0.14173 -0.14531 -0.13919 -0.14427 -0.13711 C -0.14097 -0.12902 -0.13524 -0.12277 -0.13125 -0.11537 C -0.121 -0.09618 -0.13524 -0.11607 -0.12291 -0.10011 C -0.12066 -0.09063 -0.11614 -0.083 -0.11319 -0.07399 C -0.10816 -0.05919 -0.10555 -0.04115 -0.10173 -0.02589 C -0.0993 -0.01595 -0.0967 0.00463 -0.0967 0.00463 C -0.09618 0.0178 -0.09566 0.03075 -0.09514 0.04393 C -0.0934 0.08254 -0.09722 0.08925 -0.09027 0.07029 C -0.09027 0.04994 -0.10538 -0.08023 -0.07864 -0.13272 C -0.07152 -0.16347 -0.05069 -0.18428 -0.02795 -0.19167 C -0.00764 -0.19098 0.0125 -0.19098 0.03282 -0.18959 C 0.04063 -0.18913 0.04879 -0.18289 0.05573 -0.17873 C 0.06598 -0.17272 0.07587 -0.16925 0.08525 -0.16115 C 0.08629 -0.15907 0.08768 -0.15699 0.08855 -0.15468 C 0.08924 -0.1526 0.08924 -0.15006 0.08993 -0.14821 C 0.09393 -0.14011 0.10261 -0.12694 0.10799 -0.11977 C 0.11007 -0.10867 0.11337 -0.09641 0.11806 -0.08694 C 0.11858 -0.08485 0.11893 -0.08254 0.11945 -0.08046 C 0.12032 -0.07815 0.12223 -0.07653 0.12292 -0.07399 C 0.13177 -0.04208 0.11736 -0.08139 0.12778 -0.05433 C 0.13004 -0.03769 0.13282 -0.02196 0.1375 -0.00624 C 0.14063 0.02289 0.14132 0.05179 0.14254 0.08116 C 0.15226 0.03168 0.14254 0.08416 0.14566 -0.05202 C 0.14584 -0.06058 0.14931 -0.06821 0.1507 -0.07607 C 0.15504 -0.0978 0.16042 -0.12162 0.16875 -0.1415 C 0.17361 -0.15306 0.18368 -0.16925 0.18681 -0.18081 C 0.18907 -0.19075 0.19098 -0.19838 0.19497 -0.20717 C 0.19705 -0.2185 0.19844 -0.22682 0.20469 -0.23537 C 0.20799 -0.2474 0.21563 -0.24763 0.22136 -0.25942 C 0.24045 -0.29896 0.27778 -0.32208 0.31129 -0.33156 C 0.31927 -0.33688 0.32761 -0.33965 0.33611 -0.34243 C 0.3382 -0.34381 0.34028 -0.34566 0.34254 -0.34682 C 0.34462 -0.34798 0.34705 -0.34751 0.34914 -0.3489 C 0.36407 -0.35884 0.34688 -0.35329 0.36389 -0.36 C 0.37032 -0.36254 0.37709 -0.3637 0.38351 -0.36647 C 0.3882 -0.36855 0.39827 -0.37295 0.39827 -0.37295 C 0.44115 -0.37156 0.45261 -0.3711 0.48525 -0.36647 C 0.50695 -0.36023 0.47691 -0.36855 0.50486 -0.36208 C 0.5125 -0.36023 0.5198 -0.35561 0.52778 -0.35561 L 0.63438 -0.32925 " pathEditMode="relative" ptsTypes="ffffffffffffffffffffffffffffffffffffffffffffffffffffffffffffffffffAA">
                                      <p:cBhvr>
                                        <p:cTn id="10" dur="4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4542" t="23422" r="23989" b="1259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0" y="1412776"/>
            <a:ext cx="9144000" cy="29523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4. to talk about people that are no longer alive</a:t>
            </a:r>
            <a:endParaRPr lang="el-GR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- Κατακόρυφος πάπυρος"/>
          <p:cNvSpPr/>
          <p:nvPr/>
        </p:nvSpPr>
        <p:spPr>
          <a:xfrm>
            <a:off x="-828600" y="0"/>
            <a:ext cx="10873208" cy="6858000"/>
          </a:xfrm>
          <a:prstGeom prst="verticalScroll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0" name="29 - Ομάδα"/>
          <p:cNvGrpSpPr/>
          <p:nvPr/>
        </p:nvGrpSpPr>
        <p:grpSpPr>
          <a:xfrm>
            <a:off x="-34970" y="620688"/>
            <a:ext cx="9181470" cy="1227299"/>
            <a:chOff x="-34970" y="620688"/>
            <a:chExt cx="9181470" cy="1227299"/>
          </a:xfrm>
        </p:grpSpPr>
        <p:cxnSp>
          <p:nvCxnSpPr>
            <p:cNvPr id="5" name="4 - Ευθεία γραμμή σύνδεσης"/>
            <p:cNvCxnSpPr/>
            <p:nvPr/>
          </p:nvCxnSpPr>
          <p:spPr>
            <a:xfrm>
              <a:off x="0" y="908720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- Ευθεία γραμμή σύνδεσης"/>
            <p:cNvCxnSpPr/>
            <p:nvPr/>
          </p:nvCxnSpPr>
          <p:spPr>
            <a:xfrm>
              <a:off x="2500" y="1076110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- Ευθεία γραμμή σύνδεσης"/>
            <p:cNvCxnSpPr/>
            <p:nvPr/>
          </p:nvCxnSpPr>
          <p:spPr>
            <a:xfrm>
              <a:off x="-9990" y="1228510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- Ευθεία γραμμή σύνδεσης"/>
            <p:cNvCxnSpPr/>
            <p:nvPr/>
          </p:nvCxnSpPr>
          <p:spPr>
            <a:xfrm>
              <a:off x="-22480" y="1380910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- Ευθεία γραμμή σύνδεσης"/>
            <p:cNvCxnSpPr/>
            <p:nvPr/>
          </p:nvCxnSpPr>
          <p:spPr>
            <a:xfrm>
              <a:off x="-34970" y="1533310"/>
              <a:ext cx="9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Treble Clef Png Key - Free image on Pixaba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688"/>
              <a:ext cx="720080" cy="1227299"/>
            </a:xfrm>
            <a:prstGeom prst="rect">
              <a:avLst/>
            </a:prstGeom>
            <a:noFill/>
          </p:spPr>
        </p:pic>
        <p:sp>
          <p:nvSpPr>
            <p:cNvPr id="16" name="15 - Ορθογώνιο"/>
            <p:cNvSpPr/>
            <p:nvPr/>
          </p:nvSpPr>
          <p:spPr>
            <a:xfrm>
              <a:off x="395536" y="695918"/>
              <a:ext cx="864096" cy="8640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3</a:t>
              </a:r>
              <a:endParaRPr lang="el-G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399456" y="969520"/>
              <a:ext cx="864096" cy="8640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  <a:endParaRPr lang="el-GR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8" name="Picture 14" descr="Feather Silhouette Sticker - Free vector graphic on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-3843808"/>
            <a:ext cx="1700808" cy="3401617"/>
          </a:xfrm>
          <a:prstGeom prst="rect">
            <a:avLst/>
          </a:prstGeom>
          <a:noFill/>
        </p:spPr>
      </p:pic>
      <p:pic>
        <p:nvPicPr>
          <p:cNvPr id="1042" name="Picture 18" descr="7+ Free Mozart &amp; Requiem Illustrations -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6592" y="2492897"/>
            <a:ext cx="4192503" cy="4568756"/>
          </a:xfrm>
          <a:prstGeom prst="rect">
            <a:avLst/>
          </a:prstGeom>
          <a:noFill/>
        </p:spPr>
      </p:pic>
      <p:pic>
        <p:nvPicPr>
          <p:cNvPr id="1044" name="Picture 20" descr="Grand Piano With Shadow - Free image on Pixab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92896"/>
            <a:ext cx="7206589" cy="5322367"/>
          </a:xfrm>
          <a:prstGeom prst="rect">
            <a:avLst/>
          </a:prstGeom>
          <a:noFill/>
        </p:spPr>
      </p:pic>
      <p:grpSp>
        <p:nvGrpSpPr>
          <p:cNvPr id="31" name="30 - Ομάδα"/>
          <p:cNvGrpSpPr/>
          <p:nvPr/>
        </p:nvGrpSpPr>
        <p:grpSpPr>
          <a:xfrm>
            <a:off x="1331640" y="548680"/>
            <a:ext cx="6912768" cy="1043901"/>
            <a:chOff x="1331640" y="548680"/>
            <a:chExt cx="6912768" cy="1043901"/>
          </a:xfrm>
        </p:grpSpPr>
        <p:pic>
          <p:nvPicPr>
            <p:cNvPr id="1028" name="Picture 4" descr="Note Music Clef - Free image on Pixaba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32040" y="764704"/>
              <a:ext cx="764705" cy="764705"/>
            </a:xfrm>
            <a:prstGeom prst="rect">
              <a:avLst/>
            </a:prstGeom>
            <a:noFill/>
          </p:spPr>
        </p:pic>
        <p:pic>
          <p:nvPicPr>
            <p:cNvPr id="1030" name="Picture 6" descr="Music Note Musical - Free vector graphic on Pixaba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7824" y="836712"/>
              <a:ext cx="648071" cy="713472"/>
            </a:xfrm>
            <a:prstGeom prst="rect">
              <a:avLst/>
            </a:prstGeom>
            <a:noFill/>
          </p:spPr>
        </p:pic>
        <p:pic>
          <p:nvPicPr>
            <p:cNvPr id="1032" name="Picture 8" descr="Notes Music Silhouette - Free vector graphic on Pixaba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984" y="652165"/>
              <a:ext cx="504056" cy="724392"/>
            </a:xfrm>
            <a:prstGeom prst="rect">
              <a:avLst/>
            </a:prstGeom>
            <a:noFill/>
          </p:spPr>
        </p:pic>
        <p:pic>
          <p:nvPicPr>
            <p:cNvPr id="1034" name="Picture 10" descr="Music Note Musical - Free vector graphic on Pixaba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2484052" flipH="1" flipV="1">
              <a:off x="1896084" y="729946"/>
              <a:ext cx="405708" cy="558187"/>
            </a:xfrm>
            <a:prstGeom prst="rect">
              <a:avLst/>
            </a:prstGeom>
            <a:noFill/>
          </p:spPr>
        </p:pic>
        <p:pic>
          <p:nvPicPr>
            <p:cNvPr id="1036" name="Picture 12" descr="Half Music Note - Free vector graphic on Pixaba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31640" y="835696"/>
              <a:ext cx="288032" cy="576064"/>
            </a:xfrm>
            <a:prstGeom prst="rect">
              <a:avLst/>
            </a:prstGeom>
            <a:noFill/>
          </p:spPr>
        </p:pic>
        <p:cxnSp>
          <p:nvCxnSpPr>
            <p:cNvPr id="23" name="22 - Ευθεία γραμμή σύνδεσης"/>
            <p:cNvCxnSpPr/>
            <p:nvPr/>
          </p:nvCxnSpPr>
          <p:spPr>
            <a:xfrm>
              <a:off x="2699792" y="908720"/>
              <a:ext cx="0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10" descr="Music Note Musical - Free vector graphic on Pixaba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2484052" flipH="1" flipV="1">
              <a:off x="3815363" y="971342"/>
              <a:ext cx="405708" cy="558187"/>
            </a:xfrm>
            <a:prstGeom prst="rect">
              <a:avLst/>
            </a:prstGeom>
            <a:noFill/>
          </p:spPr>
        </p:pic>
        <p:cxnSp>
          <p:nvCxnSpPr>
            <p:cNvPr id="25" name="24 - Ευθεία γραμμή σύνδεσης"/>
            <p:cNvCxnSpPr/>
            <p:nvPr/>
          </p:nvCxnSpPr>
          <p:spPr>
            <a:xfrm>
              <a:off x="5868144" y="908720"/>
              <a:ext cx="0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10" descr="Music Note Musical - Free vector graphic on Pixaba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2484052" flipH="1" flipV="1">
              <a:off x="6119620" y="971342"/>
              <a:ext cx="405708" cy="558187"/>
            </a:xfrm>
            <a:prstGeom prst="rect">
              <a:avLst/>
            </a:prstGeom>
            <a:noFill/>
          </p:spPr>
        </p:pic>
        <p:pic>
          <p:nvPicPr>
            <p:cNvPr id="27" name="Picture 6" descr="Music Note Musical - Free vector graphic on Pixaba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44208" y="548680"/>
              <a:ext cx="648071" cy="713472"/>
            </a:xfrm>
            <a:prstGeom prst="rect">
              <a:avLst/>
            </a:prstGeom>
            <a:noFill/>
          </p:spPr>
        </p:pic>
        <p:pic>
          <p:nvPicPr>
            <p:cNvPr id="28" name="Picture 4" descr="Note Music Clef - Free image on Pixaba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0272" y="620688"/>
              <a:ext cx="764705" cy="764705"/>
            </a:xfrm>
            <a:prstGeom prst="rect">
              <a:avLst/>
            </a:prstGeom>
            <a:noFill/>
          </p:spPr>
        </p:pic>
        <p:pic>
          <p:nvPicPr>
            <p:cNvPr id="29" name="Picture 8" descr="Notes Music Silhouette - Free vector graphic on Pixabay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352" y="868189"/>
              <a:ext cx="504056" cy="724392"/>
            </a:xfrm>
            <a:prstGeom prst="rect">
              <a:avLst/>
            </a:prstGeom>
            <a:noFill/>
          </p:spPr>
        </p:pic>
      </p:grpSp>
      <p:pic>
        <p:nvPicPr>
          <p:cNvPr id="34" name="Picture 6" descr="Music Note Musical - Free vector graphic on Pixaba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005064"/>
            <a:ext cx="648071" cy="713472"/>
          </a:xfrm>
          <a:prstGeom prst="rect">
            <a:avLst/>
          </a:prstGeom>
          <a:noFill/>
        </p:spPr>
      </p:pic>
      <p:pic>
        <p:nvPicPr>
          <p:cNvPr id="35" name="Picture 8" descr="Notes Music Silhouette - Free vector graphic on Pixab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212976"/>
            <a:ext cx="504056" cy="724392"/>
          </a:xfrm>
          <a:prstGeom prst="rect">
            <a:avLst/>
          </a:prstGeom>
          <a:noFill/>
        </p:spPr>
      </p:pic>
      <p:pic>
        <p:nvPicPr>
          <p:cNvPr id="36" name="Picture 10" descr="Music Note Musical - Free vector graphic on Pixaba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484052" flipH="1" flipV="1">
            <a:off x="2879260" y="3707646"/>
            <a:ext cx="405708" cy="558187"/>
          </a:xfrm>
          <a:prstGeom prst="rect">
            <a:avLst/>
          </a:prstGeom>
          <a:noFill/>
        </p:spPr>
      </p:pic>
      <p:pic>
        <p:nvPicPr>
          <p:cNvPr id="37" name="Picture 12" descr="Half Music Note - Free vector graphic on Pixaba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3140968"/>
            <a:ext cx="288032" cy="576064"/>
          </a:xfrm>
          <a:prstGeom prst="rect">
            <a:avLst/>
          </a:prstGeom>
          <a:noFill/>
        </p:spPr>
      </p:pic>
      <p:pic>
        <p:nvPicPr>
          <p:cNvPr id="43" name="Picture 4" descr="Note Music Clef - Free image on Pixaba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6225" y="3573017"/>
            <a:ext cx="432048" cy="432048"/>
          </a:xfrm>
          <a:prstGeom prst="rect">
            <a:avLst/>
          </a:prstGeom>
          <a:noFill/>
        </p:spPr>
      </p:pic>
      <p:sp>
        <p:nvSpPr>
          <p:cNvPr id="45" name="44 - Ορθογώνιο"/>
          <p:cNvSpPr/>
          <p:nvPr/>
        </p:nvSpPr>
        <p:spPr>
          <a:xfrm>
            <a:off x="987150" y="1412776"/>
            <a:ext cx="8172400" cy="16561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askerville Old Face" pitchFamily="18" charset="0"/>
              </a:rPr>
              <a:t>Mozart composed beautiful music.</a:t>
            </a:r>
            <a:endParaRPr lang="el-G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0.25579 L 0.01545 0.22917 L 0.13715 0.28704 L 0.18212 0.25579 L 0.23715 0.27384 L 0.30382 0.23356 L 0.32552 0.2537 L 0.37882 0.27616 L 0.48212 0.27616 L 0.51719 0.22685 L 0.56059 0.22037 L 0.60555 0.25139 L 0.64826 0.27037 L 0.65816 0.27917 L 0.70486 0.28588 L 0.89479 0.34583 " pathEditMode="relative" rAng="0" ptsTypes="AAAAAAAAAAAAAAAA">
                                      <p:cBhvr>
                                        <p:cTn id="15" dur="72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" y="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6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3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4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6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16 -0.02801 C 0.07066 -0.08333 0.10816 -0.13843 0.11805 -0.20579 C 0.12795 -0.27315 0.16354 -0.3618 0.09305 -0.43241 C 0.02257 -0.50301 -0.23889 -0.59722 -0.30521 -0.63009 " pathEditMode="relative" ptsTypes="aaaA">
                                      <p:cBhvr>
                                        <p:cTn id="5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03565 C 0.10764 -0.02986 0.19792 -0.09537 0.2224 -0.16921 C 0.24687 -0.24259 0.08594 -0.34236 0.16406 -0.40671 C 0.24219 -0.47106 0.46649 -0.51343 0.6908 -0.55556 " pathEditMode="relative" ptsTypes="aaaA">
                                      <p:cBhvr>
                                        <p:cTn id="5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-0.00255 C 0.10226 0.06852 0.16805 0.13958 0.22673 0.11736 C 0.28542 0.09514 0.29028 -0.0456 0.38837 -0.13588 C 0.48646 -0.22616 0.65069 -0.32546 0.8151 -0.42477 " pathEditMode="relative" ptsTypes="aaaA">
                                      <p:cBhvr>
                                        <p:cTn id="5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6.2963E-6 C -0.13437 0.00069 -0.2691 0.00138 -0.28298 -0.06667 C -0.29687 -0.13473 -0.09878 -0.33149 -0.08298 -0.40904 C -0.06719 -0.48635 -0.1276 -0.50904 -0.18802 -0.53126 " pathEditMode="relative" ptsTypes="aaaA">
                                      <p:cBhvr>
                                        <p:cTn id="5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2.48555E-6 C -0.00694 -0.09249 -0.01232 -0.18474 0.03177 -0.24879 C 0.07587 -0.31307 0.21719 -0.3348 0.26354 -0.38474 C 0.3099 -0.43468 0.26216 -0.50613 0.31007 -0.5489 C 0.35799 -0.59168 0.45486 -0.61688 0.55174 -0.64208 " pathEditMode="relative" rAng="0" ptsTypes="aaaaA">
                                      <p:cBhvr>
                                        <p:cTn id="6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4542" t="23422" r="23989" b="1259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539552" y="1412776"/>
            <a:ext cx="8136904" cy="4032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Time expressions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Baskerville Old Face" pitchFamily="18" charset="0"/>
              </a:rPr>
              <a:t>yesterday, last week/month/year…, two days ago…, when, then, always, never, sometimes, often, usually, rarely, seldom, how long ago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4542" t="23422" r="23989" b="1259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539552" y="1412776"/>
            <a:ext cx="8136904" cy="4032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Baskerville Old Face" pitchFamily="18" charset="0"/>
              </a:rPr>
              <a:t>There is a list of the irregular verbs. Click on your mouse if you want to have a look at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383510" y="9567"/>
            <a:ext cx="28675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Irregular Verbs</a:t>
            </a:r>
            <a:endParaRPr kumimoji="0" lang="el-G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35496" y="476672"/>
          <a:ext cx="9108504" cy="6381321"/>
        </p:xfrm>
        <a:graphic>
          <a:graphicData uri="http://schemas.openxmlformats.org/drawingml/2006/table">
            <a:tbl>
              <a:tblPr/>
              <a:tblGrid>
                <a:gridCol w="519099"/>
                <a:gridCol w="2119689"/>
                <a:gridCol w="2119689"/>
                <a:gridCol w="1958055"/>
                <a:gridCol w="2391972"/>
              </a:tblGrid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Infinitive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Past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Past Participle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Meaning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was/were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είμαι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bear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bore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born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γεννώ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 υποφέρω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beat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beat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beaten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νικώ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 χτυπώ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become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became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become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γίνομαι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begin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began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begun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αρχίζω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bend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σκύβω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 λυγίζω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στοιχηματίζω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bite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bit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bitten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δαγκώνω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blow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blew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blown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φυσάω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break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broke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broken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σπάω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bring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brought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brought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φέρνω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build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built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built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κτίζω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burn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burnt/burned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burnt/burned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καίω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burst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burst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burst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εκρήγνυμαι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buy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αγοράζω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can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could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been able to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μπορώ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catch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caught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caught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πιάνω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choose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chose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chosen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Calibri"/>
                          <a:ea typeface="Calibri"/>
                          <a:cs typeface="Times New Roman"/>
                        </a:rPr>
                        <a:t>διαλέγω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332656"/>
            <a:ext cx="79208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179512" y="1844824"/>
            <a:ext cx="2376264" cy="48545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 walk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You walk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He walk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She walk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walk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 walk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You walk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They walk</a:t>
            </a:r>
            <a:r>
              <a:rPr lang="en-US" sz="2400" dirty="0" smtClean="0">
                <a:solidFill>
                  <a:srgbClr val="FF0000"/>
                </a:solidFill>
              </a:rPr>
              <a:t>ed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699792" y="1943870"/>
            <a:ext cx="3744416" cy="47134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 did not (didn’t) walk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did not (didn’t) walk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He did not (didn’t) walk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She did not (didn’t) walk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It did not (didn’t) walk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We did not (didn’t) walk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did not (didn’t) walk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They did not (didn’t) walk</a:t>
            </a:r>
            <a:endParaRPr lang="el-GR" sz="2400" dirty="0" smtClean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660232" y="1916832"/>
            <a:ext cx="2304256" cy="48033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Did I walk?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Did you walk?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Did he walk?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Did she walk?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Did it walk?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Did we walk?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Did you walk?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Did they walk?</a:t>
            </a:r>
            <a:endParaRPr lang="el-GR" sz="24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99712" y="2441482"/>
            <a:ext cx="1800200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Affirmative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249098" y="2438540"/>
            <a:ext cx="1800200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Negative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804248" y="2408560"/>
            <a:ext cx="1944216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Interrogative</a:t>
            </a:r>
            <a:endParaRPr lang="el-GR" sz="2400" dirty="0">
              <a:solidFill>
                <a:srgbClr val="FF0000"/>
              </a:solidFill>
            </a:endParaRPr>
          </a:p>
        </p:txBody>
      </p:sp>
      <p:grpSp>
        <p:nvGrpSpPr>
          <p:cNvPr id="9" name="8 - Ομάδα"/>
          <p:cNvGrpSpPr/>
          <p:nvPr/>
        </p:nvGrpSpPr>
        <p:grpSpPr>
          <a:xfrm>
            <a:off x="1708772" y="-74950"/>
            <a:ext cx="7848872" cy="1584176"/>
            <a:chOff x="1244082" y="-74950"/>
            <a:chExt cx="7848872" cy="1584176"/>
          </a:xfrm>
        </p:grpSpPr>
        <p:sp>
          <p:nvSpPr>
            <p:cNvPr id="10" name="9 - Επεξήγηση με σύννεφο"/>
            <p:cNvSpPr/>
            <p:nvPr/>
          </p:nvSpPr>
          <p:spPr>
            <a:xfrm>
              <a:off x="1331640" y="125738"/>
              <a:ext cx="7272808" cy="1368152"/>
            </a:xfrm>
            <a:prstGeom prst="cloudCallout">
              <a:avLst>
                <a:gd name="adj1" fmla="val -23100"/>
                <a:gd name="adj2" fmla="val 208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1244082" y="-74950"/>
              <a:ext cx="7848872" cy="1584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Form:   Subject  + Verb + -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ed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endParaRPr lang="el-GR" sz="4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- Ομάδα"/>
          <p:cNvGrpSpPr/>
          <p:nvPr/>
        </p:nvGrpSpPr>
        <p:grpSpPr>
          <a:xfrm>
            <a:off x="179512" y="188640"/>
            <a:ext cx="1944216" cy="1728474"/>
            <a:chOff x="179512" y="188640"/>
            <a:chExt cx="1944216" cy="1728474"/>
          </a:xfrm>
        </p:grpSpPr>
        <p:sp>
          <p:nvSpPr>
            <p:cNvPr id="13" name="12 - Ορθογώνιο"/>
            <p:cNvSpPr/>
            <p:nvPr/>
          </p:nvSpPr>
          <p:spPr>
            <a:xfrm>
              <a:off x="937909" y="584687"/>
              <a:ext cx="427423" cy="13324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Στρογγυλεμένο ορθογώνιο"/>
            <p:cNvSpPr/>
            <p:nvPr/>
          </p:nvSpPr>
          <p:spPr>
            <a:xfrm>
              <a:off x="179512" y="188640"/>
              <a:ext cx="1944216" cy="10527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gency FB" pitchFamily="34" charset="0"/>
                </a:rPr>
                <a:t>Regular </a:t>
              </a:r>
            </a:p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gency FB" pitchFamily="34" charset="0"/>
                </a:rPr>
                <a:t>verbs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5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0"/>
          <a:ext cx="9144001" cy="6857991"/>
        </p:xfrm>
        <a:graphic>
          <a:graphicData uri="http://schemas.openxmlformats.org/drawingml/2006/table">
            <a:tbl>
              <a:tblPr/>
              <a:tblGrid>
                <a:gridCol w="482415"/>
                <a:gridCol w="2137502"/>
                <a:gridCol w="2137502"/>
                <a:gridCol w="1974509"/>
                <a:gridCol w="2412073"/>
              </a:tblGrid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come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came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come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έρχομαι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κοστίζω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cut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cut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cut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κόβω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deal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dealt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dealt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αντιμετωπίζω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dig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dug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dug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σκάβω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do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did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done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κάνω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draw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drew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drawn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ζωγραφίζω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dream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dreamt/dreamed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dreamt/dreamed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ονειρεύομαι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drink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drank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drunk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πίνω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drive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drove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driven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οδηγώ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eat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ate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eaten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τρώω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fall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fell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fallen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πέφτω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feed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ταίζω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feel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felt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felt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αισθάνομαι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fight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πολεμάω/μαλώνω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find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found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found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βρίσκω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fly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flew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flown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πετάω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forbid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forbade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forbidden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απαγορεύω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forget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forgot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forgotten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ξεχνώ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forgive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forgave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forgiven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συγχωρώ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freeze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froze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frozen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Calibri"/>
                          <a:ea typeface="Calibri"/>
                          <a:cs typeface="Times New Roman"/>
                        </a:rPr>
                        <a:t>παγώνω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0"/>
          <a:ext cx="9144000" cy="6857991"/>
        </p:xfrm>
        <a:graphic>
          <a:graphicData uri="http://schemas.openxmlformats.org/drawingml/2006/table">
            <a:tbl>
              <a:tblPr/>
              <a:tblGrid>
                <a:gridCol w="482415"/>
                <a:gridCol w="2035768"/>
                <a:gridCol w="2239235"/>
                <a:gridCol w="1974509"/>
                <a:gridCol w="2412073"/>
              </a:tblGrid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got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got/gotten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παίρνω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give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gave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given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δίνω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go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went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gone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πηγαίνω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grow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grew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grown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μεγαλώνω/καλλιεργώ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hang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hung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hung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κρεμώ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have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had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had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έχω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hear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heard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heard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ακούω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hide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hid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hidden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κρύβω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hold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held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held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κρατάω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hurt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hurt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hurt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πληγώνω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keep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kept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kept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κρατάω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know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knew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known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ξέρω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lay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laid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laid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τοποθετώ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lead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οδηγώ/ηγούμαι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learn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learnt/learned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learnt/learned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μαθαίνω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leave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left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left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φεύγω/αφήνω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lend	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δανείζω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επιτρέπω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lie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lay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lain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ξαπλώνω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light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lit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lit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ανάβω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lose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lost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lost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Calibri"/>
                          <a:ea typeface="Calibri"/>
                          <a:cs typeface="Times New Roman"/>
                        </a:rPr>
                        <a:t>χάνω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/>
              <a:tblGrid>
                <a:gridCol w="476191"/>
                <a:gridCol w="2037233"/>
                <a:gridCol w="2240844"/>
                <a:gridCol w="1975926"/>
                <a:gridCol w="2413807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make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made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made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φτιάχνω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meant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meant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εννοώ/σημαίνω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meet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συναντώ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pay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paid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paid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πληρώνω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put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put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put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βάζω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read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read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read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διαβάζω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ride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rode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ridden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καβαλάω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ring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rang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rung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κουδουνίζω/χτυπώ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rise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rose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risen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σηκώνομαι/ανεβαίνω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run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ran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run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τρέχω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say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said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said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λέω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saw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βλέπω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seek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ψάχνω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sell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sold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sold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πουλάω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send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στέλνω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βάζω/δύω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sewed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sewn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ράβω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shake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shook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shaken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κουνάω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shine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shone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shone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λάμπω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shoot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shot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shot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Calibri"/>
                          <a:ea typeface="Calibri"/>
                          <a:cs typeface="Times New Roman"/>
                        </a:rPr>
                        <a:t>πυροβολώ</a:t>
                      </a: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/>
              <a:tblGrid>
                <a:gridCol w="476193"/>
                <a:gridCol w="2037231"/>
                <a:gridCol w="2240844"/>
                <a:gridCol w="1975926"/>
                <a:gridCol w="2413805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show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showed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shown/showed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δείχνω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shut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shut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shut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κλείνω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sing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sang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sung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τραγουδάω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sink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sank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sunk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βουλιάζω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sit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sat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sat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κάθομαι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sleep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slept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slept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κοιμάμαι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smell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smelt/smelled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smelt/smelled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μυρίζω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speak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spoke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spoken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μιλάω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spell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spelt/spelled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spelt/spelled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συλλαβίζω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spend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spent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spent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ξοδεύω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spill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spilt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spilt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χύνω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split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split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split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χωρίζω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spoil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spoilt/spoiled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spoilt/spoiled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χαλάω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spread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spread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spread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(εξ)απλώνω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spring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sprang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sprung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Calibri"/>
                          <a:ea typeface="Calibri"/>
                          <a:cs typeface="Times New Roman"/>
                        </a:rPr>
                        <a:t>ανθίζω</a:t>
                      </a: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0"/>
          <a:ext cx="9144000" cy="7001584"/>
        </p:xfrm>
        <a:graphic>
          <a:graphicData uri="http://schemas.openxmlformats.org/drawingml/2006/table">
            <a:tbl>
              <a:tblPr/>
              <a:tblGrid>
                <a:gridCol w="547544"/>
                <a:gridCol w="2367328"/>
                <a:gridCol w="2303982"/>
                <a:gridCol w="1916407"/>
                <a:gridCol w="2008739"/>
              </a:tblGrid>
              <a:tr h="279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stand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stood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stood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στέκομαι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steal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stole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stolen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κλέβω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stick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stuck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stuck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κολλάω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sting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stung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τσιμπάω/κεντρίζω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strike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struck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struck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χτυπάω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swear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swore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sworn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ορκίζομαι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sweep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swept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swept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σκουπίζω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swim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swam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swum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κολυμπάω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take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took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taken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παίρνω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teach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taught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taught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διδάσκω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tear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tore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torn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σκίζω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107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tell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told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told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λέω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think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thought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σκέπτομαι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throw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threw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thrown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πετάω κάτι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understand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understood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understood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καταλαβαίνω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upset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upset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upset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αναστατώνω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wake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woke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woken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ξυπνάω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113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wear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wore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worn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φοράω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114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win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won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won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κερδίζω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write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wrote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written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Calibri"/>
                          <a:ea typeface="Calibri"/>
                          <a:cs typeface="Times New Roman"/>
                        </a:rPr>
                        <a:t>γράφω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114530"/>
            <a:ext cx="252028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Spelling rules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-722830" y="741448"/>
            <a:ext cx="561396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1. </a:t>
            </a:r>
            <a:r>
              <a:rPr lang="en-US" sz="2400" dirty="0" smtClean="0">
                <a:solidFill>
                  <a:schemeClr val="tx1"/>
                </a:solidFill>
              </a:rPr>
              <a:t>verbs ending in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e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3892406" y="1062122"/>
            <a:ext cx="648072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168110" y="753216"/>
            <a:ext cx="174374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-72096" y="2703316"/>
            <a:ext cx="561396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2. </a:t>
            </a:r>
            <a:r>
              <a:rPr lang="en-US" sz="2400" dirty="0" smtClean="0">
                <a:solidFill>
                  <a:schemeClr val="tx1"/>
                </a:solidFill>
              </a:rPr>
              <a:t>verbs ending 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consonant </a:t>
            </a:r>
            <a:r>
              <a:rPr lang="en-US" sz="3200" dirty="0" smtClean="0">
                <a:solidFill>
                  <a:schemeClr val="tx1"/>
                </a:solidFill>
              </a:rPr>
              <a:t>+ y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5154066" y="3088272"/>
            <a:ext cx="648072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8" name="7 - Ομάδα"/>
          <p:cNvGrpSpPr/>
          <p:nvPr/>
        </p:nvGrpSpPr>
        <p:grpSpPr>
          <a:xfrm>
            <a:off x="5364088" y="2769440"/>
            <a:ext cx="2088232" cy="720080"/>
            <a:chOff x="4776536" y="1659060"/>
            <a:chExt cx="2304256" cy="720080"/>
          </a:xfrm>
        </p:grpSpPr>
        <p:sp>
          <p:nvSpPr>
            <p:cNvPr id="9" name="8 - Ορθογώνιο"/>
            <p:cNvSpPr/>
            <p:nvPr/>
          </p:nvSpPr>
          <p:spPr>
            <a:xfrm>
              <a:off x="4776536" y="1659060"/>
              <a:ext cx="2304256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 y 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ied</a:t>
              </a:r>
              <a:endParaRPr lang="el-GR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9 - Ευθεία γραμμή σύνδεσης"/>
            <p:cNvCxnSpPr/>
            <p:nvPr/>
          </p:nvCxnSpPr>
          <p:spPr>
            <a:xfrm flipH="1">
              <a:off x="5442540" y="1844824"/>
              <a:ext cx="432048" cy="4320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- Ευθεία γραμμή σύνδεσης"/>
            <p:cNvCxnSpPr/>
            <p:nvPr/>
          </p:nvCxnSpPr>
          <p:spPr>
            <a:xfrm>
              <a:off x="5442540" y="1916832"/>
              <a:ext cx="36004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11 - Ορθογώνιο"/>
          <p:cNvSpPr/>
          <p:nvPr/>
        </p:nvSpPr>
        <p:spPr>
          <a:xfrm>
            <a:off x="6807190" y="3972422"/>
            <a:ext cx="174374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but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073974" y="4744456"/>
            <a:ext cx="304243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vowel</a:t>
            </a:r>
            <a:r>
              <a:rPr lang="en-US" sz="3200" dirty="0" smtClean="0">
                <a:solidFill>
                  <a:schemeClr val="tx1"/>
                </a:solidFill>
              </a:rPr>
              <a:t>+ y</a:t>
            </a:r>
            <a:endParaRPr lang="el-GR" sz="3200" dirty="0">
              <a:solidFill>
                <a:schemeClr val="tx1"/>
              </a:solidFill>
            </a:endParaRPr>
          </a:p>
        </p:txBody>
      </p:sp>
      <p:grpSp>
        <p:nvGrpSpPr>
          <p:cNvPr id="14" name="13 - Ομάδα"/>
          <p:cNvGrpSpPr/>
          <p:nvPr/>
        </p:nvGrpSpPr>
        <p:grpSpPr>
          <a:xfrm>
            <a:off x="611560" y="1493610"/>
            <a:ext cx="7848872" cy="936104"/>
            <a:chOff x="611560" y="1268760"/>
            <a:chExt cx="7848872" cy="2232248"/>
          </a:xfrm>
        </p:grpSpPr>
        <p:sp>
          <p:nvSpPr>
            <p:cNvPr id="15" name="14 - Επεξήγηση με σύννεφο"/>
            <p:cNvSpPr/>
            <p:nvPr/>
          </p:nvSpPr>
          <p:spPr>
            <a:xfrm>
              <a:off x="1979712" y="1268760"/>
              <a:ext cx="4824536" cy="2232248"/>
            </a:xfrm>
            <a:prstGeom prst="cloudCallout">
              <a:avLst>
                <a:gd name="adj1" fmla="val -37300"/>
                <a:gd name="adj2" fmla="val 195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611560" y="1562956"/>
              <a:ext cx="7848872" cy="1584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dance → danced                                    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16 - Ομάδα"/>
          <p:cNvGrpSpPr/>
          <p:nvPr/>
        </p:nvGrpSpPr>
        <p:grpSpPr>
          <a:xfrm>
            <a:off x="2411760" y="3645304"/>
            <a:ext cx="3294318" cy="792088"/>
            <a:chOff x="2411760" y="4005064"/>
            <a:chExt cx="3294318" cy="792088"/>
          </a:xfrm>
        </p:grpSpPr>
        <p:sp>
          <p:nvSpPr>
            <p:cNvPr id="18" name="17 - Επεξήγηση με σύννεφο"/>
            <p:cNvSpPr/>
            <p:nvPr/>
          </p:nvSpPr>
          <p:spPr>
            <a:xfrm>
              <a:off x="2411760" y="4077072"/>
              <a:ext cx="3024336" cy="720080"/>
            </a:xfrm>
            <a:prstGeom prst="cloudCallout">
              <a:avLst>
                <a:gd name="adj1" fmla="val -34711"/>
                <a:gd name="adj2" fmla="val 125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2663648" y="4005064"/>
              <a:ext cx="3042430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hurry → hurried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19 - Δεξιό βέλος"/>
          <p:cNvSpPr/>
          <p:nvPr/>
        </p:nvSpPr>
        <p:spPr>
          <a:xfrm>
            <a:off x="4440312" y="5027886"/>
            <a:ext cx="648072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4611086" y="4718980"/>
            <a:ext cx="174374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ed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grpSp>
        <p:nvGrpSpPr>
          <p:cNvPr id="42" name="41 - Ομάδα"/>
          <p:cNvGrpSpPr/>
          <p:nvPr/>
        </p:nvGrpSpPr>
        <p:grpSpPr>
          <a:xfrm>
            <a:off x="2627784" y="5447606"/>
            <a:ext cx="3050814" cy="766612"/>
            <a:chOff x="2627784" y="5326684"/>
            <a:chExt cx="3050814" cy="766612"/>
          </a:xfrm>
        </p:grpSpPr>
        <p:sp>
          <p:nvSpPr>
            <p:cNvPr id="43" name="42 - Επεξήγηση με σύννεφο"/>
            <p:cNvSpPr/>
            <p:nvPr/>
          </p:nvSpPr>
          <p:spPr>
            <a:xfrm>
              <a:off x="2627784" y="5373216"/>
              <a:ext cx="3024336" cy="720080"/>
            </a:xfrm>
            <a:prstGeom prst="cloudCallout">
              <a:avLst>
                <a:gd name="adj1" fmla="val -34711"/>
                <a:gd name="adj2" fmla="val 125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43 - Ορθογώνιο"/>
            <p:cNvSpPr/>
            <p:nvPr/>
          </p:nvSpPr>
          <p:spPr>
            <a:xfrm>
              <a:off x="2636168" y="5326684"/>
              <a:ext cx="3042430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stay → stayed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2" grpId="1" animBg="1"/>
      <p:bldP spid="13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- Ομάδα"/>
          <p:cNvGrpSpPr/>
          <p:nvPr/>
        </p:nvGrpSpPr>
        <p:grpSpPr>
          <a:xfrm>
            <a:off x="4618232" y="1844824"/>
            <a:ext cx="5400600" cy="936104"/>
            <a:chOff x="611560" y="1268760"/>
            <a:chExt cx="7848872" cy="2232248"/>
          </a:xfrm>
        </p:grpSpPr>
        <p:sp>
          <p:nvSpPr>
            <p:cNvPr id="15" name="14 - Επεξήγηση με σύννεφο"/>
            <p:cNvSpPr/>
            <p:nvPr/>
          </p:nvSpPr>
          <p:spPr>
            <a:xfrm>
              <a:off x="1979712" y="1268760"/>
              <a:ext cx="4824536" cy="2232248"/>
            </a:xfrm>
            <a:prstGeom prst="cloudCallout">
              <a:avLst>
                <a:gd name="adj1" fmla="val -37300"/>
                <a:gd name="adj2" fmla="val 195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611560" y="1562956"/>
              <a:ext cx="7848872" cy="1584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stop → sto</a:t>
              </a:r>
              <a:r>
                <a:rPr lang="en-US" sz="2400" dirty="0" smtClean="0">
                  <a:solidFill>
                    <a:srgbClr val="FF0000"/>
                  </a:solidFill>
                </a:rPr>
                <a:t>pp</a:t>
              </a:r>
              <a:r>
                <a:rPr lang="en-US" sz="2400" dirty="0" smtClean="0">
                  <a:solidFill>
                    <a:schemeClr val="tx1"/>
                  </a:solidFill>
                </a:rPr>
                <a:t>ed                                    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41 - Ομάδα"/>
          <p:cNvGrpSpPr/>
          <p:nvPr/>
        </p:nvGrpSpPr>
        <p:grpSpPr>
          <a:xfrm>
            <a:off x="5724128" y="4291960"/>
            <a:ext cx="3186446" cy="1872208"/>
            <a:chOff x="2627784" y="5326684"/>
            <a:chExt cx="3186446" cy="1872208"/>
          </a:xfrm>
        </p:grpSpPr>
        <p:sp>
          <p:nvSpPr>
            <p:cNvPr id="43" name="42 - Επεξήγηση με σύννεφο"/>
            <p:cNvSpPr/>
            <p:nvPr/>
          </p:nvSpPr>
          <p:spPr>
            <a:xfrm>
              <a:off x="2627784" y="5373216"/>
              <a:ext cx="3024336" cy="720080"/>
            </a:xfrm>
            <a:prstGeom prst="cloudCallout">
              <a:avLst>
                <a:gd name="adj1" fmla="val -34711"/>
                <a:gd name="adj2" fmla="val 125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43 - Ορθογώνιο"/>
            <p:cNvSpPr/>
            <p:nvPr/>
          </p:nvSpPr>
          <p:spPr>
            <a:xfrm>
              <a:off x="2636168" y="5326684"/>
              <a:ext cx="3042430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travel → trave</a:t>
              </a:r>
              <a:r>
                <a:rPr lang="en-US" sz="2400" dirty="0" smtClean="0">
                  <a:solidFill>
                    <a:srgbClr val="FF0000"/>
                  </a:solidFill>
                </a:rPr>
                <a:t>ll</a:t>
              </a:r>
              <a:r>
                <a:rPr lang="en-US" sz="2400" dirty="0" smtClean="0">
                  <a:solidFill>
                    <a:schemeClr val="tx1"/>
                  </a:solidFill>
                </a:rPr>
                <a:t>ed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  <p:sp>
          <p:nvSpPr>
            <p:cNvPr id="37" name="36 - Ορθογώνιο"/>
            <p:cNvSpPr/>
            <p:nvPr/>
          </p:nvSpPr>
          <p:spPr>
            <a:xfrm>
              <a:off x="2771800" y="6478812"/>
              <a:ext cx="3042430" cy="7200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46 - Δεξιό βέλος"/>
          <p:cNvSpPr/>
          <p:nvPr/>
        </p:nvSpPr>
        <p:spPr>
          <a:xfrm rot="21055297">
            <a:off x="4139952" y="4711120"/>
            <a:ext cx="648072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Ορθογώνιο"/>
          <p:cNvSpPr/>
          <p:nvPr/>
        </p:nvSpPr>
        <p:spPr>
          <a:xfrm>
            <a:off x="467544" y="4948104"/>
            <a:ext cx="33123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4. </a:t>
            </a:r>
            <a:r>
              <a:rPr lang="en-US" sz="2400" dirty="0" smtClean="0">
                <a:solidFill>
                  <a:schemeClr val="tx1"/>
                </a:solidFill>
              </a:rPr>
              <a:t>consonant  </a:t>
            </a:r>
            <a:r>
              <a:rPr lang="en-US" sz="3200" dirty="0" smtClean="0">
                <a:solidFill>
                  <a:schemeClr val="tx1"/>
                </a:solidFill>
              </a:rPr>
              <a:t>+  l  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53102" y="732200"/>
            <a:ext cx="15121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cvc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-324544" y="1484784"/>
            <a:ext cx="561396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consonant-vowel-consonant</a:t>
            </a:r>
          </a:p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σύμφωνο-φωνήεν-σύμφωνο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3" name="32 - Δεξιό βέλος"/>
          <p:cNvSpPr/>
          <p:nvPr/>
        </p:nvSpPr>
        <p:spPr>
          <a:xfrm>
            <a:off x="2314438" y="1137960"/>
            <a:ext cx="648072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Ορθογώνιο"/>
          <p:cNvSpPr/>
          <p:nvPr/>
        </p:nvSpPr>
        <p:spPr>
          <a:xfrm>
            <a:off x="3200626" y="848898"/>
            <a:ext cx="324036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double consonant + </a:t>
            </a:r>
            <a:r>
              <a:rPr lang="en-US" sz="3600" dirty="0" err="1" smtClean="0">
                <a:solidFill>
                  <a:srgbClr val="FF0000"/>
                </a:solidFill>
              </a:rPr>
              <a:t>ed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35" name="34 - Δεξιό βέλος"/>
          <p:cNvSpPr/>
          <p:nvPr/>
        </p:nvSpPr>
        <p:spPr>
          <a:xfrm rot="1083550">
            <a:off x="4082934" y="5515784"/>
            <a:ext cx="648072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Δεξιό άγκιστρο"/>
          <p:cNvSpPr/>
          <p:nvPr/>
        </p:nvSpPr>
        <p:spPr>
          <a:xfrm>
            <a:off x="3635896" y="4711120"/>
            <a:ext cx="216024" cy="102100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9" name="38 - Ομάδα"/>
          <p:cNvGrpSpPr/>
          <p:nvPr/>
        </p:nvGrpSpPr>
        <p:grpSpPr>
          <a:xfrm>
            <a:off x="4644008" y="5489808"/>
            <a:ext cx="5400600" cy="936104"/>
            <a:chOff x="611560" y="1268760"/>
            <a:chExt cx="7848872" cy="2232248"/>
          </a:xfrm>
        </p:grpSpPr>
        <p:sp>
          <p:nvSpPr>
            <p:cNvPr id="40" name="39 - Επεξήγηση με σύννεφο"/>
            <p:cNvSpPr/>
            <p:nvPr/>
          </p:nvSpPr>
          <p:spPr>
            <a:xfrm>
              <a:off x="1979712" y="1268760"/>
              <a:ext cx="4824536" cy="2232248"/>
            </a:xfrm>
            <a:prstGeom prst="cloudCallout">
              <a:avLst>
                <a:gd name="adj1" fmla="val -37300"/>
                <a:gd name="adj2" fmla="val 195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40 - Ορθογώνιο"/>
            <p:cNvSpPr/>
            <p:nvPr/>
          </p:nvSpPr>
          <p:spPr>
            <a:xfrm>
              <a:off x="611560" y="1562956"/>
              <a:ext cx="7848872" cy="1584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travel → traveled                                    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434" name="Picture 2" descr="900 American Flag Images &amp; Pictures [HD] -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660112"/>
            <a:ext cx="1152128" cy="607323"/>
          </a:xfrm>
          <a:prstGeom prst="rect">
            <a:avLst/>
          </a:prstGeom>
          <a:noFill/>
        </p:spPr>
      </p:pic>
      <p:pic>
        <p:nvPicPr>
          <p:cNvPr id="18436" name="Picture 4" descr="400+ UK Flag Pictures and Images for Free -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507984"/>
            <a:ext cx="1080120" cy="630998"/>
          </a:xfrm>
          <a:prstGeom prst="rect">
            <a:avLst/>
          </a:prstGeom>
          <a:noFill/>
        </p:spPr>
      </p:pic>
      <p:sp>
        <p:nvSpPr>
          <p:cNvPr id="50" name="49 - Κεραυνός"/>
          <p:cNvSpPr/>
          <p:nvPr/>
        </p:nvSpPr>
        <p:spPr>
          <a:xfrm>
            <a:off x="0" y="2780928"/>
            <a:ext cx="2843808" cy="1512168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1" name="50 - Στρογγυλεμένο ορθογώνιο"/>
          <p:cNvSpPr/>
          <p:nvPr/>
        </p:nvSpPr>
        <p:spPr>
          <a:xfrm>
            <a:off x="2953152" y="3068960"/>
            <a:ext cx="1872208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Except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x, w, y</a:t>
            </a:r>
            <a:endParaRPr lang="el-GR" sz="2800" b="1" dirty="0">
              <a:solidFill>
                <a:schemeClr val="tx1"/>
              </a:solidFill>
            </a:endParaRPr>
          </a:p>
        </p:txBody>
      </p:sp>
      <p:grpSp>
        <p:nvGrpSpPr>
          <p:cNvPr id="52" name="51 - Ομάδα"/>
          <p:cNvGrpSpPr/>
          <p:nvPr/>
        </p:nvGrpSpPr>
        <p:grpSpPr>
          <a:xfrm>
            <a:off x="4644008" y="2852936"/>
            <a:ext cx="5400600" cy="936104"/>
            <a:chOff x="611560" y="1268760"/>
            <a:chExt cx="7848872" cy="2232248"/>
          </a:xfrm>
        </p:grpSpPr>
        <p:sp>
          <p:nvSpPr>
            <p:cNvPr id="53" name="52 - Επεξήγηση με σύννεφο"/>
            <p:cNvSpPr/>
            <p:nvPr/>
          </p:nvSpPr>
          <p:spPr>
            <a:xfrm>
              <a:off x="1979712" y="1268760"/>
              <a:ext cx="4824536" cy="2232248"/>
            </a:xfrm>
            <a:prstGeom prst="cloudCallout">
              <a:avLst>
                <a:gd name="adj1" fmla="val -37300"/>
                <a:gd name="adj2" fmla="val 195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53 - Ορθογώνιο"/>
            <p:cNvSpPr/>
            <p:nvPr/>
          </p:nvSpPr>
          <p:spPr>
            <a:xfrm>
              <a:off x="611560" y="1562956"/>
              <a:ext cx="7848872" cy="1584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fix → fixed                                    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332656"/>
            <a:ext cx="79208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179512" y="1844824"/>
            <a:ext cx="2376264" cy="48545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 broke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broke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He broke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She broke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It broke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We broke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broke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They broke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699792" y="1943870"/>
            <a:ext cx="3744416" cy="47134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 did not (didn’t) break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did not (didn’t) break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He did not (didn’t) break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She did not (didn’t) break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It did not (didn’t) break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We did not (didn’t) break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did not (didn’t) break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They did not (didn’t) break</a:t>
            </a:r>
            <a:endParaRPr lang="el-GR" sz="2400" dirty="0" smtClean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660232" y="1916832"/>
            <a:ext cx="2304256" cy="48033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Did I break?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Did you break?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Did he break?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Did she break?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Did it break?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Did we break?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Did you break?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Did they break?</a:t>
            </a:r>
            <a:endParaRPr lang="el-GR" sz="24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99712" y="2441482"/>
            <a:ext cx="1800200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Affirmative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249098" y="2438540"/>
            <a:ext cx="1800200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Negative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804248" y="2408560"/>
            <a:ext cx="1944216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Interrogative</a:t>
            </a:r>
            <a:endParaRPr lang="el-GR" sz="2400" dirty="0">
              <a:solidFill>
                <a:srgbClr val="FF0000"/>
              </a:solidFill>
            </a:endParaRPr>
          </a:p>
        </p:txBody>
      </p:sp>
      <p:grpSp>
        <p:nvGrpSpPr>
          <p:cNvPr id="9" name="8 - Ομάδα"/>
          <p:cNvGrpSpPr/>
          <p:nvPr/>
        </p:nvGrpSpPr>
        <p:grpSpPr>
          <a:xfrm>
            <a:off x="1708772" y="-74950"/>
            <a:ext cx="7848872" cy="1584176"/>
            <a:chOff x="1244082" y="-74950"/>
            <a:chExt cx="7848872" cy="1584176"/>
          </a:xfrm>
        </p:grpSpPr>
        <p:sp>
          <p:nvSpPr>
            <p:cNvPr id="10" name="9 - Επεξήγηση με σύννεφο"/>
            <p:cNvSpPr/>
            <p:nvPr/>
          </p:nvSpPr>
          <p:spPr>
            <a:xfrm>
              <a:off x="1331640" y="125738"/>
              <a:ext cx="7272808" cy="1368152"/>
            </a:xfrm>
            <a:prstGeom prst="cloudCallout">
              <a:avLst>
                <a:gd name="adj1" fmla="val -23100"/>
                <a:gd name="adj2" fmla="val 208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1244082" y="-74950"/>
              <a:ext cx="7848872" cy="1584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Form:   Subject  + 2</a:t>
              </a:r>
              <a:r>
                <a:rPr lang="en-US" sz="4000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sz="4000" dirty="0" smtClean="0">
                  <a:solidFill>
                    <a:schemeClr val="tx1"/>
                  </a:solidFill>
                </a:rPr>
                <a:t> column </a:t>
              </a:r>
              <a:endParaRPr lang="el-GR" sz="4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4 - Ομάδα"/>
          <p:cNvGrpSpPr/>
          <p:nvPr/>
        </p:nvGrpSpPr>
        <p:grpSpPr>
          <a:xfrm>
            <a:off x="179512" y="188640"/>
            <a:ext cx="1944216" cy="1728474"/>
            <a:chOff x="179512" y="188640"/>
            <a:chExt cx="1944216" cy="1728474"/>
          </a:xfrm>
        </p:grpSpPr>
        <p:sp>
          <p:nvSpPr>
            <p:cNvPr id="13" name="12 - Ορθογώνιο"/>
            <p:cNvSpPr/>
            <p:nvPr/>
          </p:nvSpPr>
          <p:spPr>
            <a:xfrm>
              <a:off x="937909" y="584687"/>
              <a:ext cx="427423" cy="13324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Στρογγυλεμένο ορθογώνιο"/>
            <p:cNvSpPr/>
            <p:nvPr/>
          </p:nvSpPr>
          <p:spPr>
            <a:xfrm>
              <a:off x="179512" y="188640"/>
              <a:ext cx="1944216" cy="10527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gency FB" pitchFamily="34" charset="0"/>
                </a:rPr>
                <a:t>Irregular </a:t>
              </a:r>
            </a:p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gency FB" pitchFamily="34" charset="0"/>
                </a:rPr>
                <a:t>verbs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14 - Ορθογώνιο"/>
          <p:cNvSpPr/>
          <p:nvPr/>
        </p:nvSpPr>
        <p:spPr>
          <a:xfrm>
            <a:off x="7020272" y="1124744"/>
            <a:ext cx="1800200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στήλη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4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95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332656"/>
            <a:ext cx="79208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179512" y="1844824"/>
            <a:ext cx="2376264" cy="48545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 was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were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He was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She was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It was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We were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were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They were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867344" y="1943870"/>
            <a:ext cx="4176464" cy="47134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 was not (wasn’t)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were not (weren’t)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He was not (wasn’t)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She was not (wasn’t)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It was not (wasn’t)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We were not (weren’t)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You were not (weren’t)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They were not (weren’t) </a:t>
            </a:r>
            <a:endParaRPr lang="el-GR" sz="24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                           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660232" y="1916832"/>
            <a:ext cx="2304256" cy="48033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Was I?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Were you?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Was he?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Was she?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Was it?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Were we?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Were you?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Were they?</a:t>
            </a:r>
            <a:endParaRPr lang="el-GR" sz="24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99712" y="2441482"/>
            <a:ext cx="1800200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Affirmative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458958" y="2438540"/>
            <a:ext cx="1800200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Negative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804248" y="2408560"/>
            <a:ext cx="1944216" cy="1008112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Interrogative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1871192" y="260648"/>
            <a:ext cx="7272808" cy="1368152"/>
          </a:xfrm>
          <a:prstGeom prst="cloudCallout">
            <a:avLst>
              <a:gd name="adj1" fmla="val -23100"/>
              <a:gd name="adj2" fmla="val 20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verb “to be”</a:t>
            </a:r>
            <a:endParaRPr lang="el-GR" sz="3200" dirty="0">
              <a:solidFill>
                <a:schemeClr val="tx1"/>
              </a:solidFill>
            </a:endParaRPr>
          </a:p>
        </p:txBody>
      </p:sp>
      <p:grpSp>
        <p:nvGrpSpPr>
          <p:cNvPr id="12" name="14 - Ομάδα"/>
          <p:cNvGrpSpPr/>
          <p:nvPr/>
        </p:nvGrpSpPr>
        <p:grpSpPr>
          <a:xfrm>
            <a:off x="179512" y="188640"/>
            <a:ext cx="1944216" cy="1728474"/>
            <a:chOff x="179512" y="188640"/>
            <a:chExt cx="1944216" cy="1728474"/>
          </a:xfrm>
        </p:grpSpPr>
        <p:sp>
          <p:nvSpPr>
            <p:cNvPr id="13" name="12 - Ορθογώνιο"/>
            <p:cNvSpPr/>
            <p:nvPr/>
          </p:nvSpPr>
          <p:spPr>
            <a:xfrm>
              <a:off x="937909" y="584687"/>
              <a:ext cx="427423" cy="133242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Στρογγυλεμένο ορθογώνιο"/>
            <p:cNvSpPr/>
            <p:nvPr/>
          </p:nvSpPr>
          <p:spPr>
            <a:xfrm>
              <a:off x="179512" y="188640"/>
              <a:ext cx="1944216" cy="10527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gency FB" pitchFamily="34" charset="0"/>
                </a:rPr>
                <a:t>Irregular </a:t>
              </a:r>
            </a:p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gency FB" pitchFamily="34" charset="0"/>
                </a:rPr>
                <a:t>verbs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5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30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4542" t="23422" r="23989" b="1259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0" y="1412776"/>
            <a:ext cx="9144000" cy="29523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Algerian" pitchFamily="82" charset="0"/>
              </a:rPr>
              <a:t>use</a:t>
            </a:r>
            <a:endParaRPr lang="el-GR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4542" t="23422" r="23989" b="1259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0" y="1412776"/>
            <a:ext cx="9144000" cy="29523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1. for actions that happened at a specific time which is known</a:t>
            </a:r>
            <a:r>
              <a:rPr lang="el-GR" sz="72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Baskerville Old Face" pitchFamily="18" charset="0"/>
              </a:rPr>
              <a:t>or implied</a:t>
            </a:r>
            <a:endParaRPr lang="el-GR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Rocks Rock Mountain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5966495" cy="6858001"/>
          </a:xfrm>
          <a:prstGeom prst="rect">
            <a:avLst/>
          </a:prstGeom>
          <a:noFill/>
        </p:spPr>
      </p:pic>
      <p:pic>
        <p:nvPicPr>
          <p:cNvPr id="16386" name="Picture 2" descr="Sea Wave Ocean - Free image on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</p:spPr>
      </p:pic>
      <p:pic>
        <p:nvPicPr>
          <p:cNvPr id="16388" name="Picture 4" descr="Titanic Ship Boat - Free vector graphic on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664" y="2318400"/>
            <a:ext cx="8135888" cy="4067944"/>
          </a:xfrm>
          <a:prstGeom prst="rect">
            <a:avLst/>
          </a:prstGeom>
          <a:noFill/>
        </p:spPr>
      </p:pic>
      <p:pic>
        <p:nvPicPr>
          <p:cNvPr id="5" name="Picture 4" descr="Titanic Ship Boat - Free vector graphic on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92052">
            <a:off x="-2461" y="2466038"/>
            <a:ext cx="8135888" cy="406794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-289560" y="-97120"/>
            <a:ext cx="6733768" cy="2304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parajita" pitchFamily="34" charset="0"/>
                <a:cs typeface="Aparajita" pitchFamily="34" charset="0"/>
              </a:rPr>
              <a:t>The Titanic sank in 1912.</a:t>
            </a:r>
            <a:endParaRPr lang="el-GR" sz="5400" dirty="0">
              <a:cs typeface="Aparajita" pitchFamily="34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18519E-6 C 0.00174 0.003 0.00365 0.00555 0.00504 0.00879 C 0.00591 0.01087 0.00556 0.01365 0.00661 0.0155 C 0.00782 0.01805 0.01025 0.01967 0.01164 0.02222 C 0.01303 0.02499 0.01355 0.02824 0.01494 0.03101 C 0.02084 0.04351 0.02883 0.05416 0.0349 0.06666 C 0.03699 0.07106 0.04098 0.07361 0.04324 0.07777 C 0.04949 0.08935 0.05661 0.09999 0.06338 0.11111 C 0.07223 0.12569 0.06008 0.10787 0.06997 0.1287 C 0.07709 0.14351 0.08681 0.15717 0.09497 0.17106 C 0.09983 0.17916 0.1073 0.18449 0.11164 0.19328 C 0.12067 0.21134 0.12692 0.23425 0.14167 0.24444 C 0.14549 0.25185 0.15088 0.25532 0.15504 0.26203 C 0.17067 0.28726 0.1922 0.30416 0.21338 0.3199 C 0.21685 0.32245 0.22049 0.32476 0.22327 0.3287 C 0.22431 0.33032 0.22536 0.33217 0.22657 0.33333 C 0.24306 0.3493 0.26077 0.36412 0.27831 0.37777 C 0.2849 0.38287 0.29879 0.38935 0.30331 0.39537 C 0.31008 0.40439 0.31911 0.41226 0.32831 0.4155 C 0.33542 0.42499 0.34341 0.42638 0.35157 0.43333 C 0.35556 0.4368 0.35938 0.44074 0.36338 0.44444 C 0.36598 0.44699 0.36876 0.44907 0.37171 0.45092 C 0.37483 0.45277 0.38161 0.45555 0.38161 0.45555 " pathEditMode="relative" ptsTypes="ffffffffffffffffffffff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ast 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past simple</Template>
  <TotalTime>0</TotalTime>
  <Words>1163</Words>
  <Application>Microsoft Office PowerPoint</Application>
  <PresentationFormat>Προβολή στην οθόνη (4:3)</PresentationFormat>
  <Paragraphs>769</Paragraphs>
  <Slides>24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past simple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konstantina</dc:creator>
  <cp:lastModifiedBy>konstantina</cp:lastModifiedBy>
  <cp:revision>1</cp:revision>
  <dcterms:created xsi:type="dcterms:W3CDTF">2020-05-17T19:23:32Z</dcterms:created>
  <dcterms:modified xsi:type="dcterms:W3CDTF">2020-05-17T19:24:23Z</dcterms:modified>
</cp:coreProperties>
</file>