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0" r:id="rId2"/>
    <p:sldId id="261" r:id="rId3"/>
    <p:sldId id="262" r:id="rId4"/>
    <p:sldId id="271" r:id="rId5"/>
    <p:sldId id="272" r:id="rId6"/>
    <p:sldId id="267" r:id="rId7"/>
    <p:sldId id="273" r:id="rId8"/>
    <p:sldId id="274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37" autoAdjust="0"/>
    <p:restoredTop sz="94624" autoAdjust="0"/>
  </p:normalViewPr>
  <p:slideViewPr>
    <p:cSldViewPr>
      <p:cViewPr varScale="1">
        <p:scale>
          <a:sx n="83" d="100"/>
          <a:sy n="83" d="100"/>
        </p:scale>
        <p:origin x="-76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autoTitleDeleted val="1"/>
    <c:plotArea>
      <c:layout>
        <c:manualLayout>
          <c:layoutTarget val="inner"/>
          <c:xMode val="edge"/>
          <c:yMode val="edge"/>
          <c:x val="0.27826553561596534"/>
          <c:y val="2.0647274559758111E-3"/>
          <c:w val="0.71580862905043907"/>
          <c:h val="0.98512235858550878"/>
        </c:manualLayout>
      </c:layout>
      <c:barChart>
        <c:barDir val="bar"/>
        <c:grouping val="stacked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dLbls>
            <c:delete val="1"/>
          </c:dLbls>
          <c:cat>
            <c:strRef>
              <c:f>Φύλλο1!$A$2:$A$8</c:f>
              <c:strCache>
                <c:ptCount val="6"/>
                <c:pt idx="0">
                  <c:v>never</c:v>
                </c:pt>
                <c:pt idx="1">
                  <c:v>rarely / seldom</c:v>
                </c:pt>
                <c:pt idx="2">
                  <c:v>sometimes</c:v>
                </c:pt>
                <c:pt idx="3">
                  <c:v>often</c:v>
                </c:pt>
                <c:pt idx="4">
                  <c:v>usually</c:v>
                </c:pt>
                <c:pt idx="5">
                  <c:v>always / every day</c:v>
                </c:pt>
              </c:strCache>
            </c:strRef>
          </c:cat>
          <c:val>
            <c:numRef>
              <c:f>Φύλλο1!$B$2:$B$8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  <c:pt idx="5">
                  <c:v>20</c:v>
                </c:pt>
              </c:numCache>
            </c:numRef>
          </c:val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Σειρά 2</c:v>
                </c:pt>
              </c:strCache>
            </c:strRef>
          </c:tx>
          <c:dLbls>
            <c:delete val="1"/>
          </c:dLbls>
          <c:cat>
            <c:strRef>
              <c:f>Φύλλο1!$A$2:$A$8</c:f>
              <c:strCache>
                <c:ptCount val="6"/>
                <c:pt idx="0">
                  <c:v>never</c:v>
                </c:pt>
                <c:pt idx="1">
                  <c:v>rarely / seldom</c:v>
                </c:pt>
                <c:pt idx="2">
                  <c:v>sometimes</c:v>
                </c:pt>
                <c:pt idx="3">
                  <c:v>often</c:v>
                </c:pt>
                <c:pt idx="4">
                  <c:v>usually</c:v>
                </c:pt>
                <c:pt idx="5">
                  <c:v>always / every day</c:v>
                </c:pt>
              </c:strCache>
            </c:strRef>
          </c:cat>
          <c:val>
            <c:numRef>
              <c:f>Φύλλο1!$C$2:$C$8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  <c:pt idx="5">
                  <c:v>20</c:v>
                </c:pt>
              </c:numCache>
            </c:numRef>
          </c:val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Σειρά 3</c:v>
                </c:pt>
              </c:strCache>
            </c:strRef>
          </c:tx>
          <c:dLbls>
            <c:delete val="1"/>
          </c:dLbls>
          <c:cat>
            <c:strRef>
              <c:f>Φύλλο1!$A$2:$A$8</c:f>
              <c:strCache>
                <c:ptCount val="6"/>
                <c:pt idx="0">
                  <c:v>never</c:v>
                </c:pt>
                <c:pt idx="1">
                  <c:v>rarely / seldom</c:v>
                </c:pt>
                <c:pt idx="2">
                  <c:v>sometimes</c:v>
                </c:pt>
                <c:pt idx="3">
                  <c:v>often</c:v>
                </c:pt>
                <c:pt idx="4">
                  <c:v>usually</c:v>
                </c:pt>
                <c:pt idx="5">
                  <c:v>always / every day</c:v>
                </c:pt>
              </c:strCache>
            </c:strRef>
          </c:cat>
          <c:val>
            <c:numRef>
              <c:f>Φύλλο1!$D$2:$D$8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  <c:pt idx="5">
                  <c:v>20</c:v>
                </c:pt>
              </c:numCache>
            </c:numRef>
          </c:val>
        </c:ser>
        <c:dLbls>
          <c:showVal val="1"/>
        </c:dLbls>
        <c:gapWidth val="95"/>
        <c:overlap val="100"/>
        <c:axId val="114899200"/>
        <c:axId val="115041408"/>
      </c:barChart>
      <c:catAx>
        <c:axId val="114899200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2100" b="1">
                <a:solidFill>
                  <a:schemeClr val="accent5">
                    <a:lumMod val="50000"/>
                  </a:schemeClr>
                </a:solidFill>
              </a:defRPr>
            </a:pPr>
            <a:endParaRPr lang="el-GR"/>
          </a:p>
        </c:txPr>
        <c:crossAx val="115041408"/>
        <c:crosses val="autoZero"/>
        <c:auto val="1"/>
        <c:lblAlgn val="ctr"/>
        <c:lblOffset val="100"/>
      </c:catAx>
      <c:valAx>
        <c:axId val="115041408"/>
        <c:scaling>
          <c:orientation val="minMax"/>
        </c:scaling>
        <c:delete val="1"/>
        <c:axPos val="b"/>
        <c:numFmt formatCode="General" sourceLinked="1"/>
        <c:tickLblPos val="nextTo"/>
        <c:crossAx val="1148992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el-G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F9E61-7860-4E10-9584-E038B3B1609E}" type="datetimeFigureOut">
              <a:rPr lang="el-GR" smtClean="0"/>
              <a:pPr/>
              <a:t>15/1/2017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4AC21-CB81-4CC1-8639-B085CE96261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15/1/2017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15/1/2017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15/1/2017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7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15/1/2017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15/1/2017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15/1/2017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15/1/2017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15/1/2017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15/1/2017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15/1/2017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E173-6954-4AEE-8295-5C42EFCE1F2B}" type="datetimeFigureOut">
              <a:rPr lang="el-GR" smtClean="0"/>
              <a:pPr/>
              <a:t>15/1/2017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27CE173-6954-4AEE-8295-5C42EFCE1F2B}" type="datetimeFigureOut">
              <a:rPr lang="el-GR" smtClean="0"/>
              <a:pPr/>
              <a:t>15/1/2017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A4D273B-AE1C-40A3-AFAA-9CDA6084E11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ycutegraphic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780108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Talking about habits – good </a:t>
            </a:r>
            <a:r>
              <a:rPr lang="en-US" sz="4800" b="1" smtClean="0">
                <a:solidFill>
                  <a:schemeClr val="tx1"/>
                </a:solidFill>
              </a:rPr>
              <a:t>and bad</a:t>
            </a:r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19672" y="2852936"/>
            <a:ext cx="6400800" cy="1473200"/>
          </a:xfrm>
        </p:spPr>
        <p:txBody>
          <a:bodyPr/>
          <a:lstStyle/>
          <a:p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Όνομα Εκπαιδευτικού </a:t>
            </a:r>
          </a:p>
          <a:p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Σχολείο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English Language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Τάξη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΄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en-GB" dirty="0" smtClean="0">
                <a:solidFill>
                  <a:schemeClr val="tx1"/>
                </a:solidFill>
              </a:rPr>
              <a:t>Graphics from</a:t>
            </a:r>
            <a:r>
              <a:rPr lang="el-GR" dirty="0" smtClean="0">
                <a:solidFill>
                  <a:schemeClr val="tx1"/>
                </a:solidFill>
              </a:rPr>
              <a:t>: </a:t>
            </a:r>
            <a:r>
              <a:rPr lang="el-GR" u="sng" dirty="0" err="1" smtClean="0">
                <a:hlinkClick r:id="rId2"/>
              </a:rPr>
              <a:t>www.mycutegraphics.com</a:t>
            </a:r>
            <a:r>
              <a:rPr lang="el-GR" dirty="0" smtClean="0"/>
              <a:t> </a:t>
            </a:r>
            <a:endParaRPr lang="en-US" dirty="0" smtClean="0"/>
          </a:p>
        </p:txBody>
      </p:sp>
      <p:pic>
        <p:nvPicPr>
          <p:cNvPr id="6" name="Picture 2" descr="F: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2204864"/>
            <a:ext cx="1475656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714612" y="1857364"/>
            <a:ext cx="5929354" cy="42687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When 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we talk about our habits, we can say </a:t>
            </a:r>
            <a:r>
              <a:rPr lang="en-US" sz="4400" b="1" dirty="0" smtClean="0">
                <a:solidFill>
                  <a:schemeClr val="accent6"/>
                </a:solidFill>
              </a:rPr>
              <a:t>how often 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we do them. 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We use some words that are called </a:t>
            </a:r>
            <a:r>
              <a:rPr lang="en-US" sz="4400" b="1" dirty="0" smtClean="0">
                <a:solidFill>
                  <a:schemeClr val="accent6"/>
                </a:solidFill>
              </a:rPr>
              <a:t>adverbs of frequency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sz="4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endParaRPr lang="en-US" sz="4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endParaRPr lang="en-US" sz="4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endParaRPr lang="el-GR" b="1" dirty="0">
              <a:solidFill>
                <a:schemeClr val="accent6"/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Adverbs of frequency</a:t>
            </a:r>
            <a:endParaRPr lang="el-GR" sz="4800" b="1" dirty="0">
              <a:solidFill>
                <a:srgbClr val="FFC000"/>
              </a:solidFill>
            </a:endParaRPr>
          </a:p>
        </p:txBody>
      </p:sp>
      <p:pic>
        <p:nvPicPr>
          <p:cNvPr id="4" name="Picture 2" descr="F: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8" y="428604"/>
            <a:ext cx="1115616" cy="2068683"/>
          </a:xfrm>
          <a:prstGeom prst="rect">
            <a:avLst/>
          </a:prstGeom>
          <a:noFill/>
        </p:spPr>
      </p:pic>
      <p:pic>
        <p:nvPicPr>
          <p:cNvPr id="1026" name="Picture 2" descr="C:\Users\Antigoni\Documents\ANTIGONE'S DOCS_2\Teacherland\Teacher_tr_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1785926"/>
            <a:ext cx="1704202" cy="46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14282" y="1285860"/>
            <a:ext cx="8929718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We can use these words 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or phrases:</a:t>
            </a:r>
          </a:p>
          <a:p>
            <a:r>
              <a:rPr lang="en-US" sz="4000" b="1" dirty="0" smtClean="0">
                <a:solidFill>
                  <a:schemeClr val="accent6"/>
                </a:solidFill>
              </a:rPr>
              <a:t> </a:t>
            </a:r>
            <a:r>
              <a:rPr lang="en-US" sz="4000" b="1" dirty="0" smtClean="0">
                <a:solidFill>
                  <a:schemeClr val="accent6"/>
                </a:solidFill>
              </a:rPr>
              <a:t>always/every day</a:t>
            </a:r>
          </a:p>
          <a:p>
            <a:r>
              <a:rPr lang="en-US" sz="4000" b="1" dirty="0" smtClean="0">
                <a:solidFill>
                  <a:schemeClr val="accent6"/>
                </a:solidFill>
              </a:rPr>
              <a:t>u</a:t>
            </a:r>
            <a:r>
              <a:rPr lang="en-US" sz="4000" b="1" dirty="0" smtClean="0">
                <a:solidFill>
                  <a:schemeClr val="accent6"/>
                </a:solidFill>
              </a:rPr>
              <a:t>sually</a:t>
            </a:r>
          </a:p>
          <a:p>
            <a:r>
              <a:rPr lang="en-US" sz="4000" b="1" dirty="0" smtClean="0">
                <a:solidFill>
                  <a:schemeClr val="accent6"/>
                </a:solidFill>
              </a:rPr>
              <a:t>often</a:t>
            </a:r>
          </a:p>
          <a:p>
            <a:r>
              <a:rPr lang="en-US" sz="4000" b="1" dirty="0" smtClean="0">
                <a:solidFill>
                  <a:schemeClr val="accent6"/>
                </a:solidFill>
              </a:rPr>
              <a:t>sometimes</a:t>
            </a:r>
            <a:endParaRPr lang="en-US" sz="4000" b="1" dirty="0" smtClean="0">
              <a:solidFill>
                <a:schemeClr val="accent6"/>
              </a:solidFill>
            </a:endParaRPr>
          </a:p>
          <a:p>
            <a:r>
              <a:rPr lang="en-US" sz="4000" b="1" dirty="0" smtClean="0">
                <a:solidFill>
                  <a:schemeClr val="accent6"/>
                </a:solidFill>
              </a:rPr>
              <a:t>rarely/seldom</a:t>
            </a:r>
          </a:p>
          <a:p>
            <a:r>
              <a:rPr lang="en-US" sz="4000" b="1" dirty="0" smtClean="0">
                <a:solidFill>
                  <a:schemeClr val="accent6"/>
                </a:solidFill>
              </a:rPr>
              <a:t>never</a:t>
            </a:r>
            <a:endParaRPr lang="en-US" sz="4000" b="1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el-GR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Adverbs of frequency</a:t>
            </a:r>
            <a:endParaRPr lang="el-GR" sz="4800" b="1" dirty="0">
              <a:solidFill>
                <a:srgbClr val="FFC000"/>
              </a:solidFill>
            </a:endParaRPr>
          </a:p>
        </p:txBody>
      </p:sp>
      <p:pic>
        <p:nvPicPr>
          <p:cNvPr id="4" name="Picture 2" descr="F: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357166"/>
            <a:ext cx="1115616" cy="2068683"/>
          </a:xfrm>
          <a:prstGeom prst="rect">
            <a:avLst/>
          </a:prstGeom>
          <a:noFill/>
        </p:spPr>
      </p:pic>
      <p:pic>
        <p:nvPicPr>
          <p:cNvPr id="2050" name="Picture 2" descr="C:\Users\Antigoni\Documents\ANTIGONE'S DOCS_2\Teacherland\Teacher_t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9801" y="2178000"/>
            <a:ext cx="1704199" cy="46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338328"/>
            <a:ext cx="7758138" cy="1161846"/>
          </a:xfrm>
        </p:spPr>
        <p:txBody>
          <a:bodyPr>
            <a:no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at this graph to understand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frequency</a:t>
            </a:r>
            <a:endParaRPr lang="el-G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" name="15 - Θέση περιεχομένου"/>
          <p:cNvGraphicFramePr>
            <a:graphicFrameLocks noGrp="1"/>
          </p:cNvGraphicFramePr>
          <p:nvPr>
            <p:ph sz="quarter" idx="4"/>
          </p:nvPr>
        </p:nvGraphicFramePr>
        <p:xfrm>
          <a:off x="2143108" y="1571612"/>
          <a:ext cx="642942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F: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43900" y="571480"/>
            <a:ext cx="1115616" cy="2068683"/>
          </a:xfrm>
          <a:prstGeom prst="rect">
            <a:avLst/>
          </a:prstGeom>
          <a:noFill/>
        </p:spPr>
      </p:pic>
      <p:pic>
        <p:nvPicPr>
          <p:cNvPr id="8" name="Picture 2" descr="C:\Users\Antigoni\Documents\ANTIGONE'S DOCS_2\Teacherland\Teacher_tr_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714488"/>
            <a:ext cx="1704202" cy="46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Be careful!</a:t>
            </a:r>
            <a:endParaRPr lang="el-GR" sz="48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F: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88640"/>
            <a:ext cx="1115616" cy="2068683"/>
          </a:xfrm>
          <a:prstGeom prst="rect">
            <a:avLst/>
          </a:prstGeom>
          <a:noFill/>
        </p:spPr>
      </p:pic>
      <p:pic>
        <p:nvPicPr>
          <p:cNvPr id="9" name="Picture 2" descr="C:\Users\Antigoni\Documents\ANTIGONE'S DOCS_2\Teacherland\Teacher_t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1785926"/>
            <a:ext cx="1704199" cy="4680000"/>
          </a:xfrm>
          <a:prstGeom prst="rect">
            <a:avLst/>
          </a:prstGeom>
          <a:noFill/>
        </p:spPr>
      </p:pic>
      <p:sp>
        <p:nvSpPr>
          <p:cNvPr id="12" name="1 - Θέση περιεχομένου"/>
          <p:cNvSpPr>
            <a:spLocks noGrp="1"/>
          </p:cNvSpPr>
          <p:nvPr>
            <p:ph idx="1"/>
          </p:nvPr>
        </p:nvSpPr>
        <p:spPr>
          <a:xfrm>
            <a:off x="357158" y="1714488"/>
            <a:ext cx="7500990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The adverb goes next to the 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verb (usually </a:t>
            </a:r>
            <a:r>
              <a:rPr lang="en-US" sz="4400" b="1" dirty="0" smtClean="0">
                <a:solidFill>
                  <a:schemeClr val="accent6"/>
                </a:solidFill>
              </a:rPr>
              <a:t>before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 the verb). </a:t>
            </a:r>
            <a:endParaRPr lang="en-US" sz="4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endParaRPr lang="en-US" sz="4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endParaRPr lang="el-G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6 - Θέση κειμένου"/>
          <p:cNvSpPr txBox="1">
            <a:spLocks/>
          </p:cNvSpPr>
          <p:nvPr/>
        </p:nvSpPr>
        <p:spPr>
          <a:xfrm>
            <a:off x="428596" y="3714752"/>
            <a:ext cx="7358114" cy="2786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e.g. I </a:t>
            </a:r>
            <a:r>
              <a:rPr lang="en-US" sz="4400" b="1" dirty="0" smtClean="0">
                <a:solidFill>
                  <a:schemeClr val="accent6"/>
                </a:solidFill>
              </a:rPr>
              <a:t>usually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 watch TV in 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the 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evening.</a:t>
            </a:r>
          </a:p>
          <a:p>
            <a:pPr>
              <a:buNone/>
            </a:pP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She </a:t>
            </a:r>
            <a:r>
              <a:rPr lang="en-US" sz="4400" b="1" dirty="0" smtClean="0">
                <a:solidFill>
                  <a:schemeClr val="accent6"/>
                </a:solidFill>
              </a:rPr>
              <a:t>sometimes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 plays at the park at weekends.</a:t>
            </a:r>
            <a:endParaRPr lang="en-US" sz="44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071670" y="1357298"/>
            <a:ext cx="6143668" cy="27860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When we use the verb </a:t>
            </a:r>
            <a:r>
              <a:rPr lang="en-US" sz="4400" b="1" dirty="0" smtClean="0">
                <a:solidFill>
                  <a:schemeClr val="accent6"/>
                </a:solidFill>
              </a:rPr>
              <a:t>to be 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the adverb of frequency must come </a:t>
            </a:r>
            <a:r>
              <a:rPr lang="en-US" sz="4400" b="1" dirty="0" smtClean="0">
                <a:solidFill>
                  <a:schemeClr val="accent6"/>
                </a:solidFill>
              </a:rPr>
              <a:t>after 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the verb.</a:t>
            </a:r>
            <a:endParaRPr lang="en-US" sz="4400" b="1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en-US" sz="4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en-US" sz="4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el-GR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Be careful!</a:t>
            </a:r>
            <a:endParaRPr lang="el-GR" sz="48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F: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88640"/>
            <a:ext cx="1115616" cy="2068683"/>
          </a:xfrm>
          <a:prstGeom prst="rect">
            <a:avLst/>
          </a:prstGeom>
          <a:noFill/>
        </p:spPr>
      </p:pic>
      <p:pic>
        <p:nvPicPr>
          <p:cNvPr id="7" name="Picture 2" descr="C:\Users\Antigoni\Documents\ANTIGONE'S DOCS_2\Teacherland\Teacher_tr_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714488"/>
            <a:ext cx="1704202" cy="4680000"/>
          </a:xfrm>
          <a:prstGeom prst="rect">
            <a:avLst/>
          </a:prstGeom>
          <a:noFill/>
        </p:spPr>
      </p:pic>
      <p:sp>
        <p:nvSpPr>
          <p:cNvPr id="6" name="6 - Θέση κειμένου"/>
          <p:cNvSpPr txBox="1">
            <a:spLocks/>
          </p:cNvSpPr>
          <p:nvPr/>
        </p:nvSpPr>
        <p:spPr>
          <a:xfrm>
            <a:off x="1928794" y="4000504"/>
            <a:ext cx="7000924" cy="2714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buNone/>
            </a:pP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e.g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. I </a:t>
            </a:r>
            <a:r>
              <a:rPr lang="en-US" sz="4400" b="1" dirty="0" smtClean="0">
                <a:solidFill>
                  <a:schemeClr val="accent6"/>
                </a:solidFill>
              </a:rPr>
              <a:t>am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accent6"/>
                </a:solidFill>
              </a:rPr>
              <a:t>never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 late for school.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My classmate, George, </a:t>
            </a:r>
            <a:r>
              <a:rPr lang="en-US" sz="4400" b="1" dirty="0" smtClean="0">
                <a:solidFill>
                  <a:schemeClr val="accent6"/>
                </a:solidFill>
              </a:rPr>
              <a:t>is always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 bored at </a:t>
            </a:r>
            <a:r>
              <a:rPr lang="en-US" sz="4400" b="1" dirty="0" err="1" smtClean="0">
                <a:solidFill>
                  <a:schemeClr val="accent5">
                    <a:lumMod val="50000"/>
                  </a:schemeClr>
                </a:solidFill>
              </a:rPr>
              <a:t>Maths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class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sz="4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endParaRPr lang="en-US" sz="44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Be careful!</a:t>
            </a:r>
            <a:endParaRPr lang="el-GR" sz="4800" b="1" dirty="0">
              <a:solidFill>
                <a:srgbClr val="FFC000"/>
              </a:solidFill>
            </a:endParaRPr>
          </a:p>
        </p:txBody>
      </p:sp>
      <p:pic>
        <p:nvPicPr>
          <p:cNvPr id="4" name="Picture 2" descr="F: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88640"/>
            <a:ext cx="1115616" cy="2068683"/>
          </a:xfrm>
          <a:prstGeom prst="rect">
            <a:avLst/>
          </a:prstGeom>
          <a:noFill/>
        </p:spPr>
      </p:pic>
      <p:pic>
        <p:nvPicPr>
          <p:cNvPr id="9" name="Picture 2" descr="C:\Users\Antigoni\Documents\ANTIGONE'S DOCS_2\Teacherland\Teacher_t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1785926"/>
            <a:ext cx="1704199" cy="4680000"/>
          </a:xfrm>
          <a:prstGeom prst="rect">
            <a:avLst/>
          </a:prstGeom>
          <a:noFill/>
        </p:spPr>
      </p:pic>
      <p:sp>
        <p:nvSpPr>
          <p:cNvPr id="12" name="1 - Θέση περιεχομένου"/>
          <p:cNvSpPr>
            <a:spLocks noGrp="1"/>
          </p:cNvSpPr>
          <p:nvPr>
            <p:ph idx="1"/>
          </p:nvPr>
        </p:nvSpPr>
        <p:spPr>
          <a:xfrm>
            <a:off x="500034" y="1571612"/>
            <a:ext cx="7000924" cy="192882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To describe frequency, we can also use a phrase with the word </a:t>
            </a:r>
            <a:r>
              <a:rPr lang="en-US" sz="4400" b="1" dirty="0" smtClean="0">
                <a:solidFill>
                  <a:schemeClr val="accent6"/>
                </a:solidFill>
              </a:rPr>
              <a:t>‘every’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sz="4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None/>
            </a:pPr>
            <a:endParaRPr lang="el-GR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" name="6 - Θέση κειμένου"/>
          <p:cNvSpPr txBox="1">
            <a:spLocks/>
          </p:cNvSpPr>
          <p:nvPr/>
        </p:nvSpPr>
        <p:spPr>
          <a:xfrm>
            <a:off x="500034" y="3500438"/>
            <a:ext cx="7143800" cy="2786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buNone/>
            </a:pP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e.g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. I go cycling at the park </a:t>
            </a:r>
            <a:r>
              <a:rPr lang="en-US" sz="4400" b="1" dirty="0" smtClean="0">
                <a:solidFill>
                  <a:schemeClr val="accent6"/>
                </a:solidFill>
              </a:rPr>
              <a:t>every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 Sunday. 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We go on holidays to our home island </a:t>
            </a:r>
            <a:r>
              <a:rPr lang="en-US" sz="4400" b="1" dirty="0" smtClean="0">
                <a:solidFill>
                  <a:schemeClr val="accent6"/>
                </a:solidFill>
              </a:rPr>
              <a:t>every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 summer.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sz="44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Be careful!</a:t>
            </a:r>
            <a:endParaRPr lang="el-GR" sz="48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F: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88640"/>
            <a:ext cx="1115616" cy="2068683"/>
          </a:xfrm>
          <a:prstGeom prst="rect">
            <a:avLst/>
          </a:prstGeom>
          <a:noFill/>
        </p:spPr>
      </p:pic>
      <p:pic>
        <p:nvPicPr>
          <p:cNvPr id="7" name="Picture 2" descr="C:\Users\Antigoni\Documents\ANTIGONE'S DOCS_2\Teacherland\Teacher_tr_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714488"/>
            <a:ext cx="1704202" cy="4680000"/>
          </a:xfrm>
          <a:prstGeom prst="rect">
            <a:avLst/>
          </a:prstGeom>
          <a:noFill/>
        </p:spPr>
      </p:pic>
      <p:sp>
        <p:nvSpPr>
          <p:cNvPr id="6" name="6 - Θέση κειμένου"/>
          <p:cNvSpPr txBox="1">
            <a:spLocks/>
          </p:cNvSpPr>
          <p:nvPr/>
        </p:nvSpPr>
        <p:spPr>
          <a:xfrm>
            <a:off x="1928794" y="4429132"/>
            <a:ext cx="6643734" cy="2214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buNone/>
            </a:pP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e.g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sz="4400" b="1" dirty="0" smtClean="0">
                <a:solidFill>
                  <a:schemeClr val="accent6"/>
                </a:solidFill>
              </a:rPr>
              <a:t>How often 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do you go to football practice?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chemeClr val="accent6"/>
                </a:solidFill>
              </a:rPr>
              <a:t>Every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 Saturday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sz="44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1 - Θέση περιεχομένου"/>
          <p:cNvSpPr>
            <a:spLocks noGrp="1"/>
          </p:cNvSpPr>
          <p:nvPr>
            <p:ph idx="1"/>
          </p:nvPr>
        </p:nvSpPr>
        <p:spPr>
          <a:xfrm>
            <a:off x="1857356" y="1714488"/>
            <a:ext cx="6929486" cy="2857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We use </a:t>
            </a:r>
            <a:r>
              <a:rPr lang="en-US" sz="4400" b="1" dirty="0" smtClean="0">
                <a:solidFill>
                  <a:schemeClr val="accent1"/>
                </a:solidFill>
              </a:rPr>
              <a:t>‘how often’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to ask a question</a:t>
            </a:r>
            <a:r>
              <a:rPr lang="en-US" sz="4400" b="1" dirty="0" smtClean="0">
                <a:solidFill>
                  <a:schemeClr val="accent5">
                    <a:lumMod val="50000"/>
                  </a:schemeClr>
                </a:solidFill>
              </a:rPr>
              <a:t>. We answer using an adverb of frequency or a phrase with </a:t>
            </a:r>
            <a:r>
              <a:rPr lang="en-US" sz="4400" b="1" dirty="0" smtClean="0">
                <a:solidFill>
                  <a:schemeClr val="accent1"/>
                </a:solidFill>
              </a:rPr>
              <a:t>‘every’</a:t>
            </a:r>
            <a:endParaRPr lang="en-US" sz="4800" b="1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endParaRPr lang="el-GR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4Engl">
  <a:themeElements>
    <a:clrScheme name="Custom 2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DD7310"/>
      </a:accent1>
      <a:accent2>
        <a:srgbClr val="DE7310"/>
      </a:accent2>
      <a:accent3>
        <a:srgbClr val="DD7310"/>
      </a:accent3>
      <a:accent4>
        <a:srgbClr val="DE7310"/>
      </a:accent4>
      <a:accent5>
        <a:srgbClr val="DE7310"/>
      </a:accent5>
      <a:accent6>
        <a:srgbClr val="F79646"/>
      </a:accent6>
      <a:hlink>
        <a:srgbClr val="0000FF"/>
      </a:hlink>
      <a:folHlink>
        <a:srgbClr val="800080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4Engl" id="{B9E6B13B-6663-B146-AD5A-4684454FFBA1}" vid="{18BA6875-0D4B-044C-8973-E7A4D3749696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Theme4Engl</Template>
  <TotalTime>1753</TotalTime>
  <Words>210</Words>
  <Application>Microsoft Office PowerPoint</Application>
  <PresentationFormat>Προβολή στην οθόνη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Theme4Engl</vt:lpstr>
      <vt:lpstr>Talking about habits – good and bad</vt:lpstr>
      <vt:lpstr>Adverbs of frequency</vt:lpstr>
      <vt:lpstr>Adverbs of frequency</vt:lpstr>
      <vt:lpstr>Look at this graph to understand frequency</vt:lpstr>
      <vt:lpstr>Be careful!</vt:lpstr>
      <vt:lpstr>Be careful!</vt:lpstr>
      <vt:lpstr>Be careful!</vt:lpstr>
      <vt:lpstr>Be careful!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johnhelen</dc:creator>
  <cp:lastModifiedBy>Antigoni</cp:lastModifiedBy>
  <cp:revision>153</cp:revision>
  <dcterms:created xsi:type="dcterms:W3CDTF">2016-01-23T17:31:21Z</dcterms:created>
  <dcterms:modified xsi:type="dcterms:W3CDTF">2017-01-15T17:40:27Z</dcterms:modified>
</cp:coreProperties>
</file>